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2"/>
  </p:notesMasterIdLst>
  <p:sldIdLst>
    <p:sldId id="256" r:id="rId2"/>
    <p:sldId id="257" r:id="rId3"/>
    <p:sldId id="258" r:id="rId4"/>
    <p:sldId id="262" r:id="rId5"/>
    <p:sldId id="263" r:id="rId6"/>
    <p:sldId id="264" r:id="rId7"/>
    <p:sldId id="259" r:id="rId8"/>
    <p:sldId id="260" r:id="rId9"/>
    <p:sldId id="261" r:id="rId10"/>
    <p:sldId id="265" r:id="rId11"/>
    <p:sldId id="266" r:id="rId12"/>
    <p:sldId id="267" r:id="rId13"/>
    <p:sldId id="268" r:id="rId14"/>
    <p:sldId id="269" r:id="rId15"/>
    <p:sldId id="270" r:id="rId16"/>
    <p:sldId id="271" r:id="rId17"/>
    <p:sldId id="272" r:id="rId18"/>
    <p:sldId id="275" r:id="rId19"/>
    <p:sldId id="273" r:id="rId20"/>
    <p:sldId id="274" r:id="rId21"/>
    <p:sldId id="276" r:id="rId22"/>
    <p:sldId id="277" r:id="rId23"/>
    <p:sldId id="278" r:id="rId24"/>
    <p:sldId id="280" r:id="rId25"/>
    <p:sldId id="281" r:id="rId26"/>
    <p:sldId id="283" r:id="rId27"/>
    <p:sldId id="282"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10" r:id="rId49"/>
    <p:sldId id="305" r:id="rId50"/>
    <p:sldId id="316" r:id="rId51"/>
    <p:sldId id="317" r:id="rId52"/>
    <p:sldId id="318" r:id="rId53"/>
    <p:sldId id="319" r:id="rId54"/>
    <p:sldId id="333" r:id="rId55"/>
    <p:sldId id="326" r:id="rId56"/>
    <p:sldId id="327" r:id="rId57"/>
    <p:sldId id="328" r:id="rId58"/>
    <p:sldId id="329" r:id="rId59"/>
    <p:sldId id="331" r:id="rId60"/>
    <p:sldId id="332" r:id="rId61"/>
    <p:sldId id="334" r:id="rId62"/>
    <p:sldId id="336" r:id="rId63"/>
    <p:sldId id="335" r:id="rId64"/>
    <p:sldId id="337" r:id="rId65"/>
    <p:sldId id="338" r:id="rId66"/>
    <p:sldId id="339" r:id="rId67"/>
    <p:sldId id="341" r:id="rId68"/>
    <p:sldId id="340" r:id="rId69"/>
    <p:sldId id="320" r:id="rId70"/>
    <p:sldId id="342" r:id="rId71"/>
    <p:sldId id="321" r:id="rId72"/>
    <p:sldId id="343" r:id="rId73"/>
    <p:sldId id="344" r:id="rId74"/>
    <p:sldId id="346" r:id="rId75"/>
    <p:sldId id="347" r:id="rId76"/>
    <p:sldId id="345" r:id="rId77"/>
    <p:sldId id="348" r:id="rId78"/>
    <p:sldId id="349" r:id="rId79"/>
    <p:sldId id="350" r:id="rId80"/>
    <p:sldId id="351" r:id="rId81"/>
    <p:sldId id="354" r:id="rId82"/>
    <p:sldId id="353" r:id="rId83"/>
    <p:sldId id="355" r:id="rId84"/>
    <p:sldId id="356" r:id="rId85"/>
    <p:sldId id="352" r:id="rId86"/>
    <p:sldId id="306" r:id="rId87"/>
    <p:sldId id="322" r:id="rId88"/>
    <p:sldId id="323" r:id="rId89"/>
    <p:sldId id="325" r:id="rId90"/>
    <p:sldId id="324" r:id="rId91"/>
    <p:sldId id="307" r:id="rId92"/>
    <p:sldId id="308" r:id="rId93"/>
    <p:sldId id="309" r:id="rId94"/>
    <p:sldId id="311" r:id="rId95"/>
    <p:sldId id="312" r:id="rId96"/>
    <p:sldId id="313" r:id="rId97"/>
    <p:sldId id="314" r:id="rId98"/>
    <p:sldId id="315" r:id="rId99"/>
    <p:sldId id="357" r:id="rId100"/>
    <p:sldId id="358" r:id="rId101"/>
    <p:sldId id="359" r:id="rId102"/>
    <p:sldId id="360" r:id="rId103"/>
    <p:sldId id="361" r:id="rId104"/>
    <p:sldId id="362" r:id="rId105"/>
    <p:sldId id="363" r:id="rId106"/>
    <p:sldId id="364" r:id="rId107"/>
    <p:sldId id="365" r:id="rId108"/>
    <p:sldId id="366" r:id="rId109"/>
    <p:sldId id="367" r:id="rId110"/>
    <p:sldId id="369" r:id="rId111"/>
    <p:sldId id="368" r:id="rId112"/>
    <p:sldId id="374" r:id="rId113"/>
    <p:sldId id="375" r:id="rId114"/>
    <p:sldId id="371" r:id="rId115"/>
    <p:sldId id="372" r:id="rId116"/>
    <p:sldId id="373" r:id="rId117"/>
    <p:sldId id="376" r:id="rId118"/>
    <p:sldId id="378" r:id="rId119"/>
    <p:sldId id="379" r:id="rId120"/>
    <p:sldId id="380"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IGRISHU" initials="M" lastIdx="1" clrIdx="0">
    <p:extLst>
      <p:ext uri="{19B8F6BF-5375-455C-9EA6-DF929625EA0E}">
        <p15:presenceInfo xmlns:p15="http://schemas.microsoft.com/office/powerpoint/2012/main" userId="MAHIGRIS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48"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D2CCF-9DFE-44E6-A9E5-4D4658F0FBBD}" type="datetimeFigureOut">
              <a:rPr lang="en-IN" smtClean="0"/>
              <a:t>18-08-2023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2AB4D-D2C4-4C06-876A-04CCC770D22E}" type="slidenum">
              <a:rPr lang="en-IN" smtClean="0"/>
              <a:t>‹#›</a:t>
            </a:fld>
            <a:endParaRPr lang="en-IN"/>
          </a:p>
        </p:txBody>
      </p:sp>
    </p:spTree>
    <p:extLst>
      <p:ext uri="{BB962C8B-B14F-4D97-AF65-F5344CB8AC3E}">
        <p14:creationId xmlns:p14="http://schemas.microsoft.com/office/powerpoint/2010/main" val="960406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CEFF15-D6F1-4099-BA7D-A777D304F52E}"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2496134-25DE-40CC-8FC2-1232F1D23E8D}" type="datetime1">
              <a:rPr lang="en-US" smtClean="0"/>
              <a:t>8/18/2023</a:t>
            </a:fld>
            <a:endParaRPr lang="en-US" dirty="0"/>
          </a:p>
        </p:txBody>
      </p:sp>
      <p:sp>
        <p:nvSpPr>
          <p:cNvPr id="6" name="Footer Placeholder 5"/>
          <p:cNvSpPr>
            <a:spLocks noGrp="1"/>
          </p:cNvSpPr>
          <p:nvPr>
            <p:ph type="ftr" sz="quarter" idx="11"/>
          </p:nvPr>
        </p:nvSpPr>
        <p:spPr/>
        <p:txBody>
          <a:bodyPr/>
          <a:lstStyle/>
          <a:p>
            <a:r>
              <a:rPr lang="en-US" smtClean="0"/>
              <a:t>Introduction to Embedded Systems-Unit-I</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FB36453-3F82-46B1-8F35-D4E2A7F5AE0D}"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1C16699-A7BC-4C09-A8FB-5F0CCC1AACE3}"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CC2462-A735-4E11-8B2E-89E426B89DA3}"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65B53-FE1B-486B-873A-42D3B45103C3}" type="datetime1">
              <a:rPr lang="en-US" smtClean="0"/>
              <a:t>8/18/2023</a:t>
            </a:fld>
            <a:endParaRPr lang="en-US" dirty="0"/>
          </a:p>
        </p:txBody>
      </p:sp>
      <p:sp>
        <p:nvSpPr>
          <p:cNvPr id="4"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A42231-8A00-44EE-9611-6700C34A2505}" type="datetime1">
              <a:rPr lang="en-US" smtClean="0"/>
              <a:t>8/18/2023</a:t>
            </a:fld>
            <a:endParaRPr lang="en-US" dirty="0"/>
          </a:p>
        </p:txBody>
      </p:sp>
      <p:sp>
        <p:nvSpPr>
          <p:cNvPr id="4"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75A933-11AD-4259-B52E-B49C3695DBEF}"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FC9563-C9A1-4AFC-A3AA-E8D367EC9B37}"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416B767-3016-4AB5-AC5A-DC5ACC6FE6A5}"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D5B1DE-5162-4FEE-813C-E645F0E5DDC6}" type="datetime1">
              <a:rPr lang="en-US" smtClean="0"/>
              <a:t>8/18/2023</a:t>
            </a:fld>
            <a:endParaRPr lang="en-US"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6BB079-B405-4940-B0BE-05E67C72608F}" type="datetime1">
              <a:rPr lang="en-US" smtClean="0"/>
              <a:t>8/18/2023</a:t>
            </a:fld>
            <a:endParaRPr lang="en-US" dirty="0"/>
          </a:p>
        </p:txBody>
      </p:sp>
      <p:sp>
        <p:nvSpPr>
          <p:cNvPr id="6" name="Footer Placeholder 5"/>
          <p:cNvSpPr>
            <a:spLocks noGrp="1"/>
          </p:cNvSpPr>
          <p:nvPr>
            <p:ph type="ftr" sz="quarter" idx="11"/>
          </p:nvPr>
        </p:nvSpPr>
        <p:spPr/>
        <p:txBody>
          <a:bodyPr/>
          <a:lstStyle/>
          <a:p>
            <a:r>
              <a:rPr lang="en-US" smtClean="0"/>
              <a:t>Introduction to Embedded Systems-Unit-I</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1DC832-1AE9-4535-BE8C-40ABF90B5DAD}" type="datetime1">
              <a:rPr lang="en-US" smtClean="0"/>
              <a:t>8/18/2023</a:t>
            </a:fld>
            <a:endParaRPr lang="en-US" dirty="0"/>
          </a:p>
        </p:txBody>
      </p:sp>
      <p:sp>
        <p:nvSpPr>
          <p:cNvPr id="8" name="Footer Placeholder 7"/>
          <p:cNvSpPr>
            <a:spLocks noGrp="1"/>
          </p:cNvSpPr>
          <p:nvPr>
            <p:ph type="ftr" sz="quarter" idx="11"/>
          </p:nvPr>
        </p:nvSpPr>
        <p:spPr/>
        <p:txBody>
          <a:bodyPr/>
          <a:lstStyle/>
          <a:p>
            <a:r>
              <a:rPr lang="en-US" smtClean="0"/>
              <a:t>Introduction to Embedded Systems-Unit-I</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AAC756F-A33D-46D6-9E2A-F2C75EF07659}" type="datetime1">
              <a:rPr lang="en-US" smtClean="0"/>
              <a:t>8/18/2023</a:t>
            </a:fld>
            <a:endParaRPr lang="en-US" dirty="0"/>
          </a:p>
        </p:txBody>
      </p:sp>
      <p:sp>
        <p:nvSpPr>
          <p:cNvPr id="5" name="Footer Placeholder 3"/>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5FA6E9E-D6C0-4699-B329-3E62DF99EB47}" type="datetime1">
              <a:rPr lang="en-US" smtClean="0"/>
              <a:t>8/18/2023</a:t>
            </a:fld>
            <a:endParaRPr lang="en-US" dirty="0"/>
          </a:p>
        </p:txBody>
      </p:sp>
      <p:sp>
        <p:nvSpPr>
          <p:cNvPr id="5" name="Footer Placeholder 2"/>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A364E845-0741-4758-B31B-DCE6E1E63180}" type="datetime1">
              <a:rPr lang="en-US" smtClean="0"/>
              <a:t>8/18/2023</a:t>
            </a:fld>
            <a:endParaRPr lang="en-US" dirty="0"/>
          </a:p>
        </p:txBody>
      </p:sp>
      <p:sp>
        <p:nvSpPr>
          <p:cNvPr id="5" name="Footer Placeholder 5"/>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442C876-0B63-485D-84B7-A9A42501C51A}" type="datetime1">
              <a:rPr lang="en-US" smtClean="0"/>
              <a:t>8/18/2023</a:t>
            </a:fld>
            <a:endParaRPr lang="en-US" dirty="0"/>
          </a:p>
        </p:txBody>
      </p:sp>
      <p:sp>
        <p:nvSpPr>
          <p:cNvPr id="6" name="Footer Placeholder 5"/>
          <p:cNvSpPr>
            <a:spLocks noGrp="1"/>
          </p:cNvSpPr>
          <p:nvPr>
            <p:ph type="ftr" sz="quarter" idx="11"/>
          </p:nvPr>
        </p:nvSpPr>
        <p:spPr/>
        <p:txBody>
          <a:bodyPr/>
          <a:lstStyle/>
          <a:p>
            <a:r>
              <a:rPr lang="en-US" smtClean="0"/>
              <a:t>Introduction to Embedded Systems-Unit-I</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D607E32-CDEA-4C5F-A1FA-B3A42DAFD0F2}" type="datetime1">
              <a:rPr lang="en-US" smtClean="0"/>
              <a:t>8/18/2023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Introduction to Embedded Systems-Unit-I</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50243" y="3826377"/>
            <a:ext cx="4541757" cy="3031623"/>
          </a:xfrm>
          <a:prstGeom prst="rect">
            <a:avLst/>
          </a:prstGeom>
        </p:spPr>
      </p:pic>
      <p:sp>
        <p:nvSpPr>
          <p:cNvPr id="2" name="Title 1"/>
          <p:cNvSpPr>
            <a:spLocks noGrp="1"/>
          </p:cNvSpPr>
          <p:nvPr>
            <p:ph type="ctrTitle"/>
          </p:nvPr>
        </p:nvSpPr>
        <p:spPr>
          <a:xfrm>
            <a:off x="1154955" y="1447801"/>
            <a:ext cx="8825658" cy="2143538"/>
          </a:xfrm>
        </p:spPr>
        <p:txBody>
          <a:bodyPr/>
          <a:lstStyle/>
          <a:p>
            <a:pPr algn="ctr"/>
            <a:r>
              <a:rPr lang="en-US" sz="3600" b="1" dirty="0"/>
              <a:t>INTRODUCTION TO EMBEDDED </a:t>
            </a:r>
            <a:r>
              <a:rPr lang="en-US" sz="3600" b="1" dirty="0" smtClean="0"/>
              <a:t>SYSTEMS</a:t>
            </a:r>
            <a:br>
              <a:rPr lang="en-US" sz="3600" b="1" dirty="0" smtClean="0"/>
            </a:br>
            <a:r>
              <a:rPr lang="en-US" sz="3600" b="1" dirty="0" smtClean="0"/>
              <a:t> </a:t>
            </a:r>
            <a:r>
              <a:rPr lang="en-US" sz="3600" b="1" dirty="0"/>
              <a:t/>
            </a:r>
            <a:br>
              <a:rPr lang="en-US" sz="3600" b="1" dirty="0"/>
            </a:br>
            <a:r>
              <a:rPr lang="en-US" sz="2800" b="1" dirty="0"/>
              <a:t>Category: Emerging Technologies</a:t>
            </a:r>
            <a:endParaRPr lang="en-IN" sz="2800" b="1" dirty="0"/>
          </a:p>
        </p:txBody>
      </p:sp>
      <p:sp>
        <p:nvSpPr>
          <p:cNvPr id="3" name="Subtitle 2"/>
          <p:cNvSpPr>
            <a:spLocks noGrp="1"/>
          </p:cNvSpPr>
          <p:nvPr>
            <p:ph type="subTitle" idx="1"/>
          </p:nvPr>
        </p:nvSpPr>
        <p:spPr/>
        <p:txBody>
          <a:bodyPr/>
          <a:lstStyle/>
          <a:p>
            <a:pPr algn="ctr"/>
            <a:r>
              <a:rPr lang="en-IN" b="1" dirty="0"/>
              <a:t>Course Code : </a:t>
            </a:r>
            <a:r>
              <a:rPr lang="en-IN" b="1" dirty="0" smtClean="0"/>
              <a:t>22EM211</a:t>
            </a:r>
            <a:endParaRPr lang="en-IN" b="1"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921231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Microprocessor and Microcontroller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03312" y="2052918"/>
            <a:ext cx="8946541" cy="4195481"/>
          </a:xfrm>
          <a:prstGeom prst="rect">
            <a:avLst/>
          </a:prstGeom>
        </p:spPr>
      </p:pic>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5621736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sz="4000" b="1" dirty="0"/>
              <a:t>Analog-to-Digital Conversion (ADC)</a:t>
            </a:r>
            <a:endParaRPr lang="en-IN" sz="4000" dirty="0"/>
          </a:p>
        </p:txBody>
      </p:sp>
      <p:sp>
        <p:nvSpPr>
          <p:cNvPr id="3" name="Content Placeholder 2"/>
          <p:cNvSpPr>
            <a:spLocks noGrp="1"/>
          </p:cNvSpPr>
          <p:nvPr>
            <p:ph idx="1"/>
          </p:nvPr>
        </p:nvSpPr>
        <p:spPr/>
        <p:txBody>
          <a:bodyPr/>
          <a:lstStyle/>
          <a:p>
            <a:r>
              <a:rPr lang="en-US" b="1" dirty="0"/>
              <a:t>Definition: </a:t>
            </a:r>
            <a:r>
              <a:rPr lang="en-US" dirty="0"/>
              <a:t>ADC is the process of transforming analog signals into digital form suitable for processing by computers or digital systems.</a:t>
            </a:r>
          </a:p>
          <a:p>
            <a:r>
              <a:rPr lang="en-US" b="1" dirty="0"/>
              <a:t>Steps Involved:</a:t>
            </a:r>
          </a:p>
          <a:p>
            <a:pPr lvl="1"/>
            <a:r>
              <a:rPr lang="en-US" b="1" dirty="0"/>
              <a:t>Sampling: </a:t>
            </a:r>
            <a:r>
              <a:rPr lang="en-US" dirty="0"/>
              <a:t>Capturing discrete samples of the analog signal at regular intervals.</a:t>
            </a:r>
          </a:p>
          <a:p>
            <a:pPr lvl="1"/>
            <a:r>
              <a:rPr lang="en-US" b="1" dirty="0"/>
              <a:t>Quantization: </a:t>
            </a:r>
            <a:r>
              <a:rPr lang="en-US" dirty="0"/>
              <a:t>Mapping each sample's amplitude to the closest digital value.</a:t>
            </a:r>
          </a:p>
          <a:p>
            <a:pPr lvl="1"/>
            <a:r>
              <a:rPr lang="en-US" b="1" dirty="0"/>
              <a:t>Encoding: </a:t>
            </a:r>
            <a:r>
              <a:rPr lang="en-US" dirty="0"/>
              <a:t>Representing the quantized value in binary format.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100</a:t>
            </a:fld>
            <a:endParaRPr lang="en-US" dirty="0"/>
          </a:p>
        </p:txBody>
      </p:sp>
    </p:spTree>
    <p:extLst>
      <p:ext uri="{BB962C8B-B14F-4D97-AF65-F5344CB8AC3E}">
        <p14:creationId xmlns:p14="http://schemas.microsoft.com/office/powerpoint/2010/main" val="37846213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Sampling</a:t>
            </a:r>
            <a:br>
              <a:rPr lang="en-IN" dirty="0"/>
            </a:br>
            <a:endParaRPr lang="en-IN" dirty="0"/>
          </a:p>
        </p:txBody>
      </p:sp>
      <p:sp>
        <p:nvSpPr>
          <p:cNvPr id="3" name="Content Placeholder 2"/>
          <p:cNvSpPr>
            <a:spLocks noGrp="1"/>
          </p:cNvSpPr>
          <p:nvPr>
            <p:ph idx="1"/>
          </p:nvPr>
        </p:nvSpPr>
        <p:spPr/>
        <p:txBody>
          <a:bodyPr/>
          <a:lstStyle/>
          <a:p>
            <a:endParaRPr lang="en-US" dirty="0"/>
          </a:p>
          <a:p>
            <a:pPr algn="just"/>
            <a:r>
              <a:rPr lang="en-US" b="1" dirty="0"/>
              <a:t>Sampling Process: </a:t>
            </a:r>
            <a:r>
              <a:rPr lang="en-US" dirty="0"/>
              <a:t>Selecting and measuring the amplitude of the analog signal at specific time intervals</a:t>
            </a:r>
            <a:r>
              <a:rPr lang="en-US" dirty="0" smtClean="0"/>
              <a:t>.</a:t>
            </a:r>
          </a:p>
          <a:p>
            <a:pPr algn="just"/>
            <a:endParaRPr lang="en-US" dirty="0"/>
          </a:p>
          <a:p>
            <a:pPr algn="just"/>
            <a:r>
              <a:rPr lang="en-US" b="1" dirty="0" err="1"/>
              <a:t>Nyquist</a:t>
            </a:r>
            <a:r>
              <a:rPr lang="en-US" b="1" dirty="0"/>
              <a:t>-Shannon Sampling Theorem: </a:t>
            </a:r>
            <a:r>
              <a:rPr lang="en-US" dirty="0"/>
              <a:t>To accurately reconstruct an analog signal from its samples, the sampling frequency must be at least twice the highest frequency component of the signal (</a:t>
            </a:r>
            <a:r>
              <a:rPr lang="en-US" dirty="0" err="1"/>
              <a:t>Nyquist</a:t>
            </a:r>
            <a:r>
              <a:rPr lang="en-US" dirty="0"/>
              <a:t> frequency</a:t>
            </a:r>
            <a:r>
              <a:rPr lang="en-US" dirty="0" smtClean="0"/>
              <a:t>).</a:t>
            </a:r>
          </a:p>
          <a:p>
            <a:pPr algn="just"/>
            <a:endParaRPr lang="en-US" dirty="0"/>
          </a:p>
          <a:p>
            <a:pPr algn="just"/>
            <a:r>
              <a:rPr lang="en-US" b="1" dirty="0"/>
              <a:t>Sampling Rate and Frequency Spectrum: </a:t>
            </a:r>
            <a:r>
              <a:rPr lang="en-US" dirty="0"/>
              <a:t>Choosing an appropriate sampling rate to avoid aliasing and preserve signal details.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27045689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Quantization</a:t>
            </a:r>
            <a:br>
              <a:rPr lang="en-IN" dirty="0"/>
            </a:br>
            <a:endParaRPr lang="en-IN" dirty="0"/>
          </a:p>
        </p:txBody>
      </p:sp>
      <p:sp>
        <p:nvSpPr>
          <p:cNvPr id="3" name="Content Placeholder 2"/>
          <p:cNvSpPr>
            <a:spLocks noGrp="1"/>
          </p:cNvSpPr>
          <p:nvPr>
            <p:ph idx="1"/>
          </p:nvPr>
        </p:nvSpPr>
        <p:spPr/>
        <p:txBody>
          <a:bodyPr/>
          <a:lstStyle/>
          <a:p>
            <a:endParaRPr lang="en-IN" b="1" dirty="0"/>
          </a:p>
          <a:p>
            <a:pPr algn="just"/>
            <a:r>
              <a:rPr lang="en-IN" b="1" dirty="0"/>
              <a:t>Quantization Process: </a:t>
            </a:r>
            <a:r>
              <a:rPr lang="en-IN" dirty="0"/>
              <a:t>Assigning digital values to the continuous amplitude levels of the </a:t>
            </a:r>
            <a:r>
              <a:rPr lang="en-IN" dirty="0" err="1"/>
              <a:t>analog</a:t>
            </a:r>
            <a:r>
              <a:rPr lang="en-IN" dirty="0"/>
              <a:t> signal</a:t>
            </a:r>
            <a:r>
              <a:rPr lang="en-IN" dirty="0" smtClean="0"/>
              <a:t>.</a:t>
            </a:r>
          </a:p>
          <a:p>
            <a:pPr algn="just"/>
            <a:endParaRPr lang="en-IN" dirty="0"/>
          </a:p>
          <a:p>
            <a:pPr algn="just"/>
            <a:r>
              <a:rPr lang="en-IN" b="1" dirty="0"/>
              <a:t>Quantization Levels and Resolution: </a:t>
            </a:r>
            <a:r>
              <a:rPr lang="en-IN" dirty="0"/>
              <a:t>More quantization levels lead to higher resolution and accuracy, but also larger data size</a:t>
            </a:r>
            <a:r>
              <a:rPr lang="en-IN" dirty="0" smtClean="0"/>
              <a:t>.</a:t>
            </a:r>
          </a:p>
          <a:p>
            <a:pPr algn="just"/>
            <a:endParaRPr lang="en-IN" dirty="0"/>
          </a:p>
          <a:p>
            <a:pPr algn="just"/>
            <a:r>
              <a:rPr lang="en-IN" b="1" dirty="0"/>
              <a:t>Quantization Error and SNR: </a:t>
            </a:r>
            <a:r>
              <a:rPr lang="en-IN" dirty="0"/>
              <a:t>Quantization introduces an error; Signal-to-Noise Ratio (SNR) measures the quality of quantization.</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102</a:t>
            </a:fld>
            <a:endParaRPr lang="en-US" dirty="0"/>
          </a:p>
        </p:txBody>
      </p:sp>
    </p:spTree>
    <p:extLst>
      <p:ext uri="{BB962C8B-B14F-4D97-AF65-F5344CB8AC3E}">
        <p14:creationId xmlns:p14="http://schemas.microsoft.com/office/powerpoint/2010/main" val="26247059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Encoding</a:t>
            </a:r>
            <a:br>
              <a:rPr lang="en-IN" dirty="0"/>
            </a:br>
            <a:endParaRPr lang="en-IN" dirty="0"/>
          </a:p>
        </p:txBody>
      </p:sp>
      <p:sp>
        <p:nvSpPr>
          <p:cNvPr id="3" name="Content Placeholder 2"/>
          <p:cNvSpPr>
            <a:spLocks noGrp="1"/>
          </p:cNvSpPr>
          <p:nvPr>
            <p:ph idx="1"/>
          </p:nvPr>
        </p:nvSpPr>
        <p:spPr/>
        <p:txBody>
          <a:bodyPr/>
          <a:lstStyle/>
          <a:p>
            <a:endParaRPr lang="en-IN" dirty="0"/>
          </a:p>
          <a:p>
            <a:r>
              <a:rPr lang="en-IN" b="1" dirty="0"/>
              <a:t>Digital Codes: </a:t>
            </a:r>
            <a:r>
              <a:rPr lang="en-IN" dirty="0"/>
              <a:t>Binary, </a:t>
            </a:r>
            <a:r>
              <a:rPr lang="en-IN" dirty="0" err="1"/>
              <a:t>Gray</a:t>
            </a:r>
            <a:r>
              <a:rPr lang="en-IN" dirty="0"/>
              <a:t>, etc</a:t>
            </a:r>
            <a:r>
              <a:rPr lang="en-IN" dirty="0" smtClean="0"/>
              <a:t>.</a:t>
            </a:r>
          </a:p>
          <a:p>
            <a:endParaRPr lang="en-IN" dirty="0"/>
          </a:p>
          <a:p>
            <a:r>
              <a:rPr lang="en-IN" b="1" dirty="0"/>
              <a:t>Binary Encoding Process: </a:t>
            </a:r>
            <a:r>
              <a:rPr lang="en-IN" dirty="0"/>
              <a:t>Representing each quantized value using a fixed number of binary digits (bits</a:t>
            </a:r>
            <a:r>
              <a:rPr lang="en-IN" dirty="0" smtClean="0"/>
              <a:t>).</a:t>
            </a:r>
          </a:p>
          <a:p>
            <a:endParaRPr lang="en-IN" dirty="0"/>
          </a:p>
          <a:p>
            <a:r>
              <a:rPr lang="en-IN" b="1" dirty="0"/>
              <a:t>Digital Word Length and Dynamic Range: </a:t>
            </a:r>
            <a:r>
              <a:rPr lang="en-IN" dirty="0"/>
              <a:t>Longer word lengths increase precision but require more data storage and processing.</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15148346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ADC Architectures</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pPr algn="just"/>
            <a:r>
              <a:rPr lang="en-US" b="1" dirty="0" smtClean="0"/>
              <a:t>Successive </a:t>
            </a:r>
            <a:r>
              <a:rPr lang="en-US" b="1" dirty="0"/>
              <a:t>Approximation ADC: </a:t>
            </a:r>
            <a:r>
              <a:rPr lang="en-US" dirty="0"/>
              <a:t>Iterative process to approximate the analog value</a:t>
            </a:r>
            <a:r>
              <a:rPr lang="en-US" dirty="0" smtClean="0"/>
              <a:t>.</a:t>
            </a:r>
          </a:p>
          <a:p>
            <a:pPr algn="just"/>
            <a:endParaRPr lang="en-US" dirty="0"/>
          </a:p>
          <a:p>
            <a:pPr algn="just"/>
            <a:r>
              <a:rPr lang="en-US" b="1" dirty="0"/>
              <a:t>Flash ADC: </a:t>
            </a:r>
            <a:r>
              <a:rPr lang="en-US" dirty="0"/>
              <a:t>Parallel comparison of input to reference voltages</a:t>
            </a:r>
            <a:r>
              <a:rPr lang="en-US" dirty="0" smtClean="0"/>
              <a:t>.</a:t>
            </a:r>
          </a:p>
          <a:p>
            <a:pPr algn="just"/>
            <a:endParaRPr lang="en-US" dirty="0"/>
          </a:p>
          <a:p>
            <a:pPr algn="just"/>
            <a:r>
              <a:rPr lang="en-US" b="1" dirty="0"/>
              <a:t>Sigma-Delta ADC: </a:t>
            </a:r>
            <a:r>
              <a:rPr lang="en-US" dirty="0"/>
              <a:t>Oversampling technique for high-resolution and noise reduction</a:t>
            </a:r>
            <a:r>
              <a:rPr lang="en-US" dirty="0" smtClean="0"/>
              <a:t>.</a:t>
            </a:r>
          </a:p>
          <a:p>
            <a:pPr algn="just"/>
            <a:endParaRPr lang="en-US" dirty="0"/>
          </a:p>
          <a:p>
            <a:pPr algn="just"/>
            <a:r>
              <a:rPr lang="en-US" b="1" dirty="0"/>
              <a:t>Pipeline ADC: </a:t>
            </a:r>
            <a:r>
              <a:rPr lang="en-US" dirty="0"/>
              <a:t>Divides the conversion process into stages for higher speed</a:t>
            </a:r>
            <a:r>
              <a:rPr lang="en-US" dirty="0" smtClean="0"/>
              <a:t>.</a:t>
            </a:r>
          </a:p>
          <a:p>
            <a:pPr algn="just"/>
            <a:endParaRPr lang="en-US" dirty="0"/>
          </a:p>
          <a:p>
            <a:pPr algn="just"/>
            <a:r>
              <a:rPr lang="en-US" b="1" dirty="0"/>
              <a:t>Comparison of Architectures: </a:t>
            </a:r>
            <a:r>
              <a:rPr lang="en-US" dirty="0"/>
              <a:t>Each architecture has its trade-offs in terms of speed, resolution, and complexity.</a:t>
            </a:r>
            <a:endParaRPr lang="en-IN" dirty="0"/>
          </a:p>
        </p:txBody>
      </p:sp>
      <p:sp>
        <p:nvSpPr>
          <p:cNvPr id="4" name="Footer Placeholder 3"/>
          <p:cNvSpPr>
            <a:spLocks noGrp="1"/>
          </p:cNvSpPr>
          <p:nvPr>
            <p:ph type="ftr" sz="quarter" idx="11"/>
          </p:nvPr>
        </p:nvSpPr>
        <p:spPr/>
        <p:txBody>
          <a:bodyPr/>
          <a:lstStyle/>
          <a:p>
            <a:r>
              <a:rPr lang="en-US" dirty="0"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259165101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t>Factors Affecting ADC Performance</a:t>
            </a: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pPr algn="just"/>
            <a:r>
              <a:rPr lang="en-US" b="1" dirty="0" smtClean="0"/>
              <a:t>Resolution </a:t>
            </a:r>
            <a:r>
              <a:rPr lang="en-US" b="1" dirty="0"/>
              <a:t>and Accuracy: </a:t>
            </a:r>
            <a:r>
              <a:rPr lang="en-US" dirty="0"/>
              <a:t>Higher resolution yields more precise measurements</a:t>
            </a:r>
            <a:r>
              <a:rPr lang="en-US" dirty="0" smtClean="0"/>
              <a:t>.</a:t>
            </a:r>
          </a:p>
          <a:p>
            <a:pPr algn="just"/>
            <a:endParaRPr lang="en-US" dirty="0"/>
          </a:p>
          <a:p>
            <a:pPr algn="just"/>
            <a:r>
              <a:rPr lang="en-US" b="1" dirty="0"/>
              <a:t>Sampling Rate: </a:t>
            </a:r>
            <a:r>
              <a:rPr lang="en-US" dirty="0"/>
              <a:t>Balancing between capturing signal details and computational load</a:t>
            </a:r>
            <a:r>
              <a:rPr lang="en-US" dirty="0" smtClean="0"/>
              <a:t>.</a:t>
            </a:r>
          </a:p>
          <a:p>
            <a:pPr algn="just"/>
            <a:endParaRPr lang="en-US" dirty="0"/>
          </a:p>
          <a:p>
            <a:pPr algn="just"/>
            <a:r>
              <a:rPr lang="en-US" b="1" dirty="0"/>
              <a:t>Input Range and Voltage Reference: </a:t>
            </a:r>
            <a:r>
              <a:rPr lang="en-US" dirty="0"/>
              <a:t>Choosing appropriate voltage levels for accurate conversion</a:t>
            </a:r>
            <a:r>
              <a:rPr lang="en-US" dirty="0" smtClean="0"/>
              <a:t>.</a:t>
            </a:r>
          </a:p>
          <a:p>
            <a:pPr algn="just"/>
            <a:endParaRPr lang="en-US" dirty="0"/>
          </a:p>
          <a:p>
            <a:pPr algn="just"/>
            <a:r>
              <a:rPr lang="en-US" b="1" dirty="0"/>
              <a:t>Noise and Distortion: </a:t>
            </a:r>
            <a:r>
              <a:rPr lang="en-US" dirty="0"/>
              <a:t>Minimizing noise and distortion for accurate representation.</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32790651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ADC</a:t>
            </a:r>
            <a:br>
              <a:rPr lang="en-IN" dirty="0"/>
            </a:br>
            <a:endParaRPr lang="en-IN" dirty="0"/>
          </a:p>
        </p:txBody>
      </p:sp>
      <p:sp>
        <p:nvSpPr>
          <p:cNvPr id="3" name="Content Placeholder 2"/>
          <p:cNvSpPr>
            <a:spLocks noGrp="1"/>
          </p:cNvSpPr>
          <p:nvPr>
            <p:ph idx="1"/>
          </p:nvPr>
        </p:nvSpPr>
        <p:spPr/>
        <p:txBody>
          <a:bodyPr/>
          <a:lstStyle/>
          <a:p>
            <a:pPr algn="just"/>
            <a:r>
              <a:rPr lang="en-IN" b="1" dirty="0" smtClean="0"/>
              <a:t>Medical </a:t>
            </a:r>
            <a:r>
              <a:rPr lang="en-IN" b="1" dirty="0"/>
              <a:t>Imaging: </a:t>
            </a:r>
            <a:r>
              <a:rPr lang="en-IN" dirty="0"/>
              <a:t>CT scans, MRI, ultrasound</a:t>
            </a:r>
            <a:r>
              <a:rPr lang="en-IN" dirty="0" smtClean="0"/>
              <a:t>.</a:t>
            </a:r>
          </a:p>
          <a:p>
            <a:pPr algn="just"/>
            <a:endParaRPr lang="en-IN" dirty="0"/>
          </a:p>
          <a:p>
            <a:pPr algn="just"/>
            <a:r>
              <a:rPr lang="en-IN" b="1" dirty="0"/>
              <a:t>Communication Systems: </a:t>
            </a:r>
            <a:r>
              <a:rPr lang="en-IN" dirty="0"/>
              <a:t>Voice and data transmission</a:t>
            </a:r>
            <a:r>
              <a:rPr lang="en-IN" dirty="0" smtClean="0"/>
              <a:t>.</a:t>
            </a:r>
          </a:p>
          <a:p>
            <a:pPr algn="just"/>
            <a:endParaRPr lang="en-IN" dirty="0"/>
          </a:p>
          <a:p>
            <a:pPr algn="just"/>
            <a:r>
              <a:rPr lang="en-IN" b="1" dirty="0"/>
              <a:t>Industrial Automation: </a:t>
            </a:r>
            <a:r>
              <a:rPr lang="en-IN" dirty="0"/>
              <a:t>Process control, monitoring</a:t>
            </a:r>
            <a:r>
              <a:rPr lang="en-IN" dirty="0" smtClean="0"/>
              <a:t>.</a:t>
            </a:r>
          </a:p>
          <a:p>
            <a:pPr algn="just"/>
            <a:endParaRPr lang="en-IN" dirty="0"/>
          </a:p>
          <a:p>
            <a:pPr algn="just"/>
            <a:r>
              <a:rPr lang="en-IN" b="1" dirty="0"/>
              <a:t>Consumer Electronics: </a:t>
            </a:r>
            <a:r>
              <a:rPr lang="en-IN" dirty="0"/>
              <a:t>Cameras, touchscreens, audio devices.</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8606193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and Future Trends</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US" dirty="0" smtClean="0"/>
              <a:t>Increasing </a:t>
            </a:r>
            <a:r>
              <a:rPr lang="en-US" dirty="0"/>
              <a:t>Signal Complexity: Handling complex signals with higher accuracy requirements</a:t>
            </a:r>
            <a:r>
              <a:rPr lang="en-US" dirty="0" smtClean="0"/>
              <a:t>.</a:t>
            </a:r>
          </a:p>
          <a:p>
            <a:endParaRPr lang="en-US" dirty="0"/>
          </a:p>
          <a:p>
            <a:r>
              <a:rPr lang="en-US" dirty="0"/>
              <a:t>Ultra-High-Resolution ADCs: Pushing the boundaries of resolution for precise measurements</a:t>
            </a:r>
            <a:r>
              <a:rPr lang="en-US" dirty="0" smtClean="0"/>
              <a:t>.</a:t>
            </a:r>
          </a:p>
          <a:p>
            <a:endParaRPr lang="en-US" dirty="0"/>
          </a:p>
          <a:p>
            <a:r>
              <a:rPr lang="en-US" dirty="0"/>
              <a:t>Energy Efficiency in ADC Design: Optimizing power consumption for portable devices and </a:t>
            </a:r>
            <a:r>
              <a:rPr lang="en-US" dirty="0" err="1"/>
              <a:t>IoT</a:t>
            </a:r>
            <a:r>
              <a:rPr lang="en-US" dirty="0" smtClean="0"/>
              <a:t>.</a:t>
            </a:r>
          </a:p>
          <a:p>
            <a:endParaRPr lang="en-US" dirty="0"/>
          </a:p>
          <a:p>
            <a:r>
              <a:rPr lang="en-US" dirty="0"/>
              <a:t>Integration with </a:t>
            </a:r>
            <a:r>
              <a:rPr lang="en-US" dirty="0" err="1"/>
              <a:t>IoT</a:t>
            </a:r>
            <a:r>
              <a:rPr lang="en-US" dirty="0"/>
              <a:t> and Edge Computing: Enabling real-time data processing at the edge of networks.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1024335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br>
              <a:rPr lang="en-IN" dirty="0"/>
            </a:br>
            <a:endParaRPr lang="en-IN" dirty="0"/>
          </a:p>
        </p:txBody>
      </p:sp>
      <p:sp>
        <p:nvSpPr>
          <p:cNvPr id="3" name="Content Placeholder 2"/>
          <p:cNvSpPr>
            <a:spLocks noGrp="1"/>
          </p:cNvSpPr>
          <p:nvPr>
            <p:ph idx="1"/>
          </p:nvPr>
        </p:nvSpPr>
        <p:spPr/>
        <p:txBody>
          <a:bodyPr/>
          <a:lstStyle/>
          <a:p>
            <a:pPr algn="just"/>
            <a:r>
              <a:rPr lang="en-US" dirty="0" smtClean="0"/>
              <a:t>Importance</a:t>
            </a:r>
            <a:r>
              <a:rPr lang="en-US" dirty="0"/>
              <a:t>: Real world analog signals are vital sources of information in various domains</a:t>
            </a:r>
            <a:r>
              <a:rPr lang="en-US" dirty="0" smtClean="0"/>
              <a:t>.</a:t>
            </a:r>
          </a:p>
          <a:p>
            <a:pPr algn="just"/>
            <a:endParaRPr lang="en-US" dirty="0"/>
          </a:p>
          <a:p>
            <a:pPr algn="just"/>
            <a:r>
              <a:rPr lang="en-US" dirty="0"/>
              <a:t>ADC Role: Analog-to-digital conversion is a fundamental step for processing and utilizing analog data in digital systems</a:t>
            </a:r>
            <a:r>
              <a:rPr lang="en-US" dirty="0" smtClean="0"/>
              <a:t>.</a:t>
            </a:r>
          </a:p>
          <a:p>
            <a:pPr algn="just"/>
            <a:endParaRPr lang="en-US" dirty="0"/>
          </a:p>
          <a:p>
            <a:pPr algn="just"/>
            <a:r>
              <a:rPr lang="en-US" dirty="0"/>
              <a:t>Future Prospects: Continued advancements in ADC technology will drive innovations across industries.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30669352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FLASH Type </a:t>
            </a:r>
            <a:r>
              <a:rPr lang="en-IN" dirty="0" smtClean="0"/>
              <a:t>ADC</a:t>
            </a:r>
            <a:endParaRPr lang="en-IN" dirty="0"/>
          </a:p>
        </p:txBody>
      </p:sp>
      <p:sp>
        <p:nvSpPr>
          <p:cNvPr id="3" name="Content Placeholder 2"/>
          <p:cNvSpPr>
            <a:spLocks noGrp="1"/>
          </p:cNvSpPr>
          <p:nvPr>
            <p:ph idx="1"/>
          </p:nvPr>
        </p:nvSpPr>
        <p:spPr/>
        <p:txBody>
          <a:bodyPr/>
          <a:lstStyle/>
          <a:p>
            <a:pPr algn="just"/>
            <a:r>
              <a:rPr lang="en-US" b="1" dirty="0"/>
              <a:t>Flash ADC: </a:t>
            </a:r>
            <a:r>
              <a:rPr lang="en-US" dirty="0"/>
              <a:t>High-speed and parallel ADC architecture</a:t>
            </a:r>
            <a:r>
              <a:rPr lang="en-US" dirty="0" smtClean="0"/>
              <a:t>.</a:t>
            </a:r>
          </a:p>
          <a:p>
            <a:pPr algn="just"/>
            <a:endParaRPr lang="en-US" dirty="0"/>
          </a:p>
          <a:p>
            <a:pPr algn="just"/>
            <a:r>
              <a:rPr lang="en-US" b="1" dirty="0"/>
              <a:t>Operating Principle: </a:t>
            </a:r>
            <a:r>
              <a:rPr lang="en-US" dirty="0"/>
              <a:t>Uses a set of comparators to quickly determine the digital output</a:t>
            </a:r>
            <a:r>
              <a:rPr lang="en-US" dirty="0" smtClean="0"/>
              <a:t>.</a:t>
            </a:r>
          </a:p>
          <a:p>
            <a:pPr algn="just"/>
            <a:endParaRPr lang="en-US" dirty="0" smtClean="0"/>
          </a:p>
          <a:p>
            <a:pPr algn="just"/>
            <a:r>
              <a:rPr lang="en-US" dirty="0"/>
              <a:t>It is formed of a series of comparators, each one comparing the input signal to a unique reference voltage. </a:t>
            </a:r>
            <a:endParaRPr lang="en-US" dirty="0" smtClean="0"/>
          </a:p>
          <a:p>
            <a:pPr algn="just"/>
            <a:endParaRPr lang="en-US" dirty="0" smtClean="0"/>
          </a:p>
          <a:p>
            <a:pPr algn="just"/>
            <a:r>
              <a:rPr lang="en-US" dirty="0" smtClean="0"/>
              <a:t>The </a:t>
            </a:r>
            <a:r>
              <a:rPr lang="en-US" dirty="0"/>
              <a:t>comparator outputs connect to the inputs of a priority encoder circuit, which then produces a binary output. </a:t>
            </a:r>
            <a:endParaRPr lang="en-US" dirty="0" smtClean="0"/>
          </a:p>
          <a:p>
            <a:pPr algn="just"/>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3784151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238334" y="4494591"/>
            <a:ext cx="3624999" cy="2153477"/>
          </a:xfrm>
          <a:prstGeom prst="rect">
            <a:avLst/>
          </a:prstGeom>
        </p:spPr>
      </p:pic>
      <p:sp>
        <p:nvSpPr>
          <p:cNvPr id="2" name="Title 1"/>
          <p:cNvSpPr>
            <a:spLocks noGrp="1"/>
          </p:cNvSpPr>
          <p:nvPr>
            <p:ph type="title"/>
          </p:nvPr>
        </p:nvSpPr>
        <p:spPr/>
        <p:txBody>
          <a:bodyPr/>
          <a:lstStyle/>
          <a:p>
            <a:r>
              <a:rPr lang="en-US" dirty="0" smtClean="0"/>
              <a:t>Microprocessor and Microcontroller</a:t>
            </a:r>
            <a:endParaRPr lang="en-IN" dirty="0"/>
          </a:p>
        </p:txBody>
      </p:sp>
      <p:sp>
        <p:nvSpPr>
          <p:cNvPr id="9" name="Text Placeholder 8"/>
          <p:cNvSpPr>
            <a:spLocks noGrp="1"/>
          </p:cNvSpPr>
          <p:nvPr>
            <p:ph type="body" idx="1"/>
          </p:nvPr>
        </p:nvSpPr>
        <p:spPr/>
        <p:txBody>
          <a:bodyPr/>
          <a:lstStyle/>
          <a:p>
            <a:r>
              <a:rPr lang="en-US" dirty="0"/>
              <a:t>Microprocessor</a:t>
            </a:r>
            <a:endParaRPr lang="en-IN" dirty="0"/>
          </a:p>
        </p:txBody>
      </p:sp>
      <p:sp>
        <p:nvSpPr>
          <p:cNvPr id="10" name="Content Placeholder 9"/>
          <p:cNvSpPr>
            <a:spLocks noGrp="1"/>
          </p:cNvSpPr>
          <p:nvPr>
            <p:ph sz="half" idx="2"/>
          </p:nvPr>
        </p:nvSpPr>
        <p:spPr/>
        <p:txBody>
          <a:bodyPr/>
          <a:lstStyle/>
          <a:p>
            <a:r>
              <a:rPr lang="en-IN" dirty="0"/>
              <a:t>Intel Core </a:t>
            </a:r>
            <a:r>
              <a:rPr lang="en-IN" dirty="0" smtClean="0"/>
              <a:t>i7</a:t>
            </a:r>
          </a:p>
          <a:p>
            <a:r>
              <a:rPr lang="en-IN" dirty="0"/>
              <a:t>AMD </a:t>
            </a:r>
            <a:r>
              <a:rPr lang="en-IN" dirty="0" err="1" smtClean="0"/>
              <a:t>Ryzen</a:t>
            </a:r>
            <a:endParaRPr lang="en-IN" dirty="0" smtClean="0"/>
          </a:p>
          <a:p>
            <a:r>
              <a:rPr lang="en-IN" dirty="0"/>
              <a:t>Qualcomm </a:t>
            </a:r>
            <a:r>
              <a:rPr lang="en-IN" dirty="0" smtClean="0"/>
              <a:t>Snapdragon</a:t>
            </a:r>
          </a:p>
          <a:p>
            <a:r>
              <a:rPr lang="en-IN" dirty="0"/>
              <a:t>IBM </a:t>
            </a:r>
            <a:r>
              <a:rPr lang="en-IN" dirty="0" smtClean="0"/>
              <a:t>POWER9</a:t>
            </a:r>
          </a:p>
          <a:p>
            <a:r>
              <a:rPr lang="en-IN" dirty="0"/>
              <a:t>ARM Cortex-A</a:t>
            </a:r>
          </a:p>
        </p:txBody>
      </p:sp>
      <p:sp>
        <p:nvSpPr>
          <p:cNvPr id="11" name="Text Placeholder 10"/>
          <p:cNvSpPr>
            <a:spLocks noGrp="1"/>
          </p:cNvSpPr>
          <p:nvPr>
            <p:ph type="body" sz="quarter" idx="3"/>
          </p:nvPr>
        </p:nvSpPr>
        <p:spPr/>
        <p:txBody>
          <a:bodyPr/>
          <a:lstStyle/>
          <a:p>
            <a:r>
              <a:rPr lang="en-US" dirty="0"/>
              <a:t>Microcontroller</a:t>
            </a:r>
            <a:endParaRPr lang="en-IN" dirty="0"/>
          </a:p>
        </p:txBody>
      </p:sp>
      <p:sp>
        <p:nvSpPr>
          <p:cNvPr id="12" name="Content Placeholder 11"/>
          <p:cNvSpPr>
            <a:spLocks noGrp="1"/>
          </p:cNvSpPr>
          <p:nvPr>
            <p:ph sz="quarter" idx="4"/>
          </p:nvPr>
        </p:nvSpPr>
        <p:spPr/>
        <p:txBody>
          <a:bodyPr/>
          <a:lstStyle/>
          <a:p>
            <a:r>
              <a:rPr lang="en-IN" dirty="0" smtClean="0"/>
              <a:t>Arduino</a:t>
            </a:r>
          </a:p>
          <a:p>
            <a:r>
              <a:rPr lang="en-IN" dirty="0"/>
              <a:t>Raspberry </a:t>
            </a:r>
            <a:r>
              <a:rPr lang="en-IN" dirty="0" smtClean="0"/>
              <a:t>Pi</a:t>
            </a:r>
          </a:p>
          <a:p>
            <a:r>
              <a:rPr lang="en-IN" dirty="0"/>
              <a:t>Texas Instruments </a:t>
            </a:r>
            <a:r>
              <a:rPr lang="en-IN" dirty="0" smtClean="0"/>
              <a:t>MSP430</a:t>
            </a:r>
          </a:p>
          <a:p>
            <a:r>
              <a:rPr lang="en-IN" dirty="0"/>
              <a:t>Atmel </a:t>
            </a:r>
            <a:r>
              <a:rPr lang="en-IN" dirty="0" smtClean="0"/>
              <a:t>AVR</a:t>
            </a:r>
          </a:p>
          <a:p>
            <a:r>
              <a:rPr lang="en-IN" dirty="0"/>
              <a:t>STMicroelectronics </a:t>
            </a:r>
            <a:r>
              <a:rPr lang="en-IN" dirty="0" smtClean="0"/>
              <a:t>STM32</a:t>
            </a:r>
          </a:p>
          <a:p>
            <a:endParaRPr lang="en-IN" dirty="0"/>
          </a:p>
        </p:txBody>
      </p:sp>
      <p:sp>
        <p:nvSpPr>
          <p:cNvPr id="13" name="Footer Placeholder 12"/>
          <p:cNvSpPr>
            <a:spLocks noGrp="1"/>
          </p:cNvSpPr>
          <p:nvPr>
            <p:ph type="ftr" sz="quarter" idx="11"/>
          </p:nvPr>
        </p:nvSpPr>
        <p:spPr/>
        <p:txBody>
          <a:bodyPr/>
          <a:lstStyle/>
          <a:p>
            <a:r>
              <a:rPr lang="en-US" smtClean="0"/>
              <a:t>Introduction to Embedded Systems-Unit-I</a:t>
            </a:r>
            <a:endParaRPr lang="en-US" dirty="0"/>
          </a:p>
        </p:txBody>
      </p:sp>
      <p:sp>
        <p:nvSpPr>
          <p:cNvPr id="14" name="Slide Number Placeholder 13"/>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46666609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Introduction to Embedded Systems-Unit-I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110</a:t>
            </a:fld>
            <a:endParaRPr lang="en-US" dirty="0"/>
          </a:p>
        </p:txBody>
      </p:sp>
      <p:pic>
        <p:nvPicPr>
          <p:cNvPr id="4" name="Picture 3"/>
          <p:cNvPicPr>
            <a:picLocks noChangeAspect="1"/>
          </p:cNvPicPr>
          <p:nvPr/>
        </p:nvPicPr>
        <p:blipFill>
          <a:blip r:embed="rId2"/>
          <a:stretch>
            <a:fillRect/>
          </a:stretch>
        </p:blipFill>
        <p:spPr>
          <a:xfrm>
            <a:off x="912121" y="679572"/>
            <a:ext cx="4695825" cy="5791200"/>
          </a:xfrm>
          <a:prstGeom prst="rect">
            <a:avLst/>
          </a:prstGeom>
        </p:spPr>
      </p:pic>
      <p:pic>
        <p:nvPicPr>
          <p:cNvPr id="5" name="Picture 4"/>
          <p:cNvPicPr>
            <a:picLocks noChangeAspect="1"/>
          </p:cNvPicPr>
          <p:nvPr/>
        </p:nvPicPr>
        <p:blipFill>
          <a:blip r:embed="rId3"/>
          <a:stretch>
            <a:fillRect/>
          </a:stretch>
        </p:blipFill>
        <p:spPr>
          <a:xfrm>
            <a:off x="5922387" y="1834647"/>
            <a:ext cx="4430153" cy="3086100"/>
          </a:xfrm>
          <a:prstGeom prst="rect">
            <a:avLst/>
          </a:prstGeom>
        </p:spPr>
      </p:pic>
    </p:spTree>
    <p:extLst>
      <p:ext uri="{BB962C8B-B14F-4D97-AF65-F5344CB8AC3E}">
        <p14:creationId xmlns:p14="http://schemas.microsoft.com/office/powerpoint/2010/main" val="14387240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endParaRPr lang="en-IN" dirty="0"/>
          </a:p>
        </p:txBody>
      </p:sp>
      <p:sp>
        <p:nvSpPr>
          <p:cNvPr id="3" name="Content Placeholder 2"/>
          <p:cNvSpPr>
            <a:spLocks noGrp="1"/>
          </p:cNvSpPr>
          <p:nvPr>
            <p:ph idx="1"/>
          </p:nvPr>
        </p:nvSpPr>
        <p:spPr/>
        <p:txBody>
          <a:bodyPr/>
          <a:lstStyle/>
          <a:p>
            <a:pPr algn="just"/>
            <a:r>
              <a:rPr lang="en-US" b="1" dirty="0" err="1"/>
              <a:t>Vref</a:t>
            </a:r>
            <a:r>
              <a:rPr lang="en-US" dirty="0"/>
              <a:t> is a stable reference voltage provided by a precision voltage regulator as part of the converter circuit, not shown in the schematic. </a:t>
            </a:r>
            <a:endParaRPr lang="en-US" dirty="0" smtClean="0"/>
          </a:p>
          <a:p>
            <a:pPr algn="just"/>
            <a:endParaRPr lang="en-US" dirty="0" smtClean="0"/>
          </a:p>
          <a:p>
            <a:pPr algn="just"/>
            <a:r>
              <a:rPr lang="en-US" dirty="0" smtClean="0"/>
              <a:t>As </a:t>
            </a:r>
            <a:r>
              <a:rPr lang="en-US" dirty="0"/>
              <a:t>the analog input voltage exceeds the reference voltage at each comparator, the comparator outputs will sequentially saturate to a high state. </a:t>
            </a:r>
            <a:endParaRPr lang="en-US" dirty="0" smtClean="0"/>
          </a:p>
          <a:p>
            <a:pPr algn="just"/>
            <a:endParaRPr lang="en-US" dirty="0" smtClean="0"/>
          </a:p>
          <a:p>
            <a:pPr algn="just"/>
            <a:r>
              <a:rPr lang="en-US" dirty="0" smtClean="0"/>
              <a:t>The priority </a:t>
            </a:r>
            <a:r>
              <a:rPr lang="en-US" dirty="0"/>
              <a:t>encoder generates a binary number based on the highest-order active input, ignoring all other active inputs.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33006978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Non-Inverting Comparator</a:t>
            </a:r>
          </a:p>
        </p:txBody>
      </p:sp>
      <p:sp>
        <p:nvSpPr>
          <p:cNvPr id="7" name="Content Placeholder 6"/>
          <p:cNvSpPr>
            <a:spLocks noGrp="1"/>
          </p:cNvSpPr>
          <p:nvPr>
            <p:ph sz="half" idx="1"/>
          </p:nvPr>
        </p:nvSpPr>
        <p:spPr/>
        <p:txBody>
          <a:bodyPr/>
          <a:lstStyle/>
          <a:p>
            <a:pPr algn="just"/>
            <a:r>
              <a:rPr lang="en-US" dirty="0"/>
              <a:t>A non-inverting comparator is an op-amp based comparator for which a reference voltage is applied to its inverting terminal and the input voltage is applied to its non-inverting terminal. </a:t>
            </a:r>
            <a:endParaRPr lang="en-US" dirty="0" smtClean="0"/>
          </a:p>
          <a:p>
            <a:pPr algn="just"/>
            <a:r>
              <a:rPr lang="en-US" dirty="0" smtClean="0"/>
              <a:t>This </a:t>
            </a:r>
            <a:r>
              <a:rPr lang="en-US" dirty="0"/>
              <a:t>op-amp based comparator is called as non-inverting comparator because the input voltage, which has to be compared is applied to the non-inverting terminal of the op-amp.</a:t>
            </a:r>
            <a:endParaRPr lang="en-IN" dirty="0"/>
          </a:p>
        </p:txBody>
      </p:sp>
      <p:sp>
        <p:nvSpPr>
          <p:cNvPr id="8" name="Content Placeholder 7"/>
          <p:cNvSpPr>
            <a:spLocks noGrp="1"/>
          </p:cNvSpPr>
          <p:nvPr>
            <p:ph sz="half" idx="2"/>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112</a:t>
            </a:fld>
            <a:endParaRPr lang="en-US" dirty="0"/>
          </a:p>
        </p:txBody>
      </p:sp>
      <p:pic>
        <p:nvPicPr>
          <p:cNvPr id="6" name="Picture 5"/>
          <p:cNvPicPr>
            <a:picLocks noChangeAspect="1"/>
          </p:cNvPicPr>
          <p:nvPr/>
        </p:nvPicPr>
        <p:blipFill>
          <a:blip r:embed="rId2"/>
          <a:stretch>
            <a:fillRect/>
          </a:stretch>
        </p:blipFill>
        <p:spPr>
          <a:xfrm>
            <a:off x="5654492" y="2508389"/>
            <a:ext cx="4396341" cy="3295650"/>
          </a:xfrm>
          <a:prstGeom prst="rect">
            <a:avLst/>
          </a:prstGeom>
        </p:spPr>
      </p:pic>
    </p:spTree>
    <p:extLst>
      <p:ext uri="{BB962C8B-B14F-4D97-AF65-F5344CB8AC3E}">
        <p14:creationId xmlns:p14="http://schemas.microsoft.com/office/powerpoint/2010/main" val="347920058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Operation</a:t>
            </a:r>
            <a:endParaRPr lang="en-IN" dirty="0"/>
          </a:p>
        </p:txBody>
      </p:sp>
      <p:sp>
        <p:nvSpPr>
          <p:cNvPr id="8" name="Content Placeholder 7"/>
          <p:cNvSpPr>
            <a:spLocks noGrp="1"/>
          </p:cNvSpPr>
          <p:nvPr>
            <p:ph idx="1"/>
          </p:nvPr>
        </p:nvSpPr>
        <p:spPr/>
        <p:txBody>
          <a:bodyPr/>
          <a:lstStyle/>
          <a:p>
            <a:r>
              <a:rPr lang="en-US" dirty="0"/>
              <a:t>The output value of a non-inverting comparator will be +</a:t>
            </a:r>
            <a:r>
              <a:rPr lang="en-US" dirty="0" err="1" smtClean="0"/>
              <a:t>Vsat</a:t>
            </a:r>
            <a:r>
              <a:rPr lang="en-US" dirty="0" smtClean="0"/>
              <a:t>, </a:t>
            </a:r>
            <a:r>
              <a:rPr lang="en-US" dirty="0"/>
              <a:t>for which the input voltage </a:t>
            </a:r>
            <a:r>
              <a:rPr lang="en-US" dirty="0" smtClean="0"/>
              <a:t>Vi is </a:t>
            </a:r>
            <a:r>
              <a:rPr lang="en-US" dirty="0"/>
              <a:t>greater than the reference voltage +</a:t>
            </a:r>
            <a:r>
              <a:rPr lang="en-US" dirty="0" err="1" smtClean="0"/>
              <a:t>Vref</a:t>
            </a:r>
            <a:r>
              <a:rPr lang="en-US" dirty="0" smtClean="0"/>
              <a:t>.</a:t>
            </a:r>
            <a:endParaRPr lang="en-US" dirty="0"/>
          </a:p>
          <a:p>
            <a:endParaRPr lang="en-US" dirty="0"/>
          </a:p>
          <a:p>
            <a:r>
              <a:rPr lang="en-US" dirty="0"/>
              <a:t>The output value of a non-inverting comparator will bee −</a:t>
            </a:r>
            <a:r>
              <a:rPr lang="en-US" dirty="0" err="1" smtClean="0"/>
              <a:t>Vsat</a:t>
            </a:r>
            <a:r>
              <a:rPr lang="en-US" dirty="0" smtClean="0"/>
              <a:t>, </a:t>
            </a:r>
            <a:r>
              <a:rPr lang="en-US" dirty="0"/>
              <a:t>for which the input voltage </a:t>
            </a:r>
            <a:r>
              <a:rPr lang="en-US" dirty="0" smtClean="0"/>
              <a:t>Vi is </a:t>
            </a:r>
            <a:r>
              <a:rPr lang="en-US" dirty="0"/>
              <a:t>less than the reference voltage +</a:t>
            </a:r>
            <a:r>
              <a:rPr lang="en-US" dirty="0" err="1" smtClean="0"/>
              <a:t>Vref</a:t>
            </a:r>
            <a:r>
              <a:rPr lang="en-US" dirty="0" smtClean="0"/>
              <a:t>.</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292423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Introduction to Embedded Systems-Unit-I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114</a:t>
            </a:fld>
            <a:endParaRPr lang="en-US" dirty="0"/>
          </a:p>
        </p:txBody>
      </p:sp>
      <p:pic>
        <p:nvPicPr>
          <p:cNvPr id="4" name="Picture 3"/>
          <p:cNvPicPr>
            <a:picLocks noChangeAspect="1"/>
          </p:cNvPicPr>
          <p:nvPr/>
        </p:nvPicPr>
        <p:blipFill>
          <a:blip r:embed="rId2"/>
          <a:stretch>
            <a:fillRect/>
          </a:stretch>
        </p:blipFill>
        <p:spPr>
          <a:xfrm>
            <a:off x="2522468" y="405434"/>
            <a:ext cx="5848350" cy="6153150"/>
          </a:xfrm>
          <a:prstGeom prst="rect">
            <a:avLst/>
          </a:prstGeom>
        </p:spPr>
      </p:pic>
    </p:spTree>
    <p:extLst>
      <p:ext uri="{BB962C8B-B14F-4D97-AF65-F5344CB8AC3E}">
        <p14:creationId xmlns:p14="http://schemas.microsoft.com/office/powerpoint/2010/main" val="10554004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Introduction to Embedded Systems-Unit-I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115</a:t>
            </a:fld>
            <a:endParaRPr lang="en-US" dirty="0"/>
          </a:p>
        </p:txBody>
      </p:sp>
      <p:pic>
        <p:nvPicPr>
          <p:cNvPr id="4" name="Picture 3"/>
          <p:cNvPicPr>
            <a:picLocks noChangeAspect="1"/>
          </p:cNvPicPr>
          <p:nvPr/>
        </p:nvPicPr>
        <p:blipFill>
          <a:blip r:embed="rId2"/>
          <a:stretch>
            <a:fillRect/>
          </a:stretch>
        </p:blipFill>
        <p:spPr>
          <a:xfrm>
            <a:off x="2875308" y="488723"/>
            <a:ext cx="6229350" cy="5777948"/>
          </a:xfrm>
          <a:prstGeom prst="rect">
            <a:avLst/>
          </a:prstGeom>
        </p:spPr>
      </p:pic>
    </p:spTree>
    <p:extLst>
      <p:ext uri="{BB962C8B-B14F-4D97-AF65-F5344CB8AC3E}">
        <p14:creationId xmlns:p14="http://schemas.microsoft.com/office/powerpoint/2010/main" val="346484876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675862"/>
            <a:ext cx="8946541" cy="5572538"/>
          </a:xfrm>
        </p:spPr>
        <p:txBody>
          <a:bodyPr>
            <a:normAutofit/>
          </a:bodyPr>
          <a:lstStyle/>
          <a:p>
            <a:pPr algn="just"/>
            <a:r>
              <a:rPr lang="en-US" dirty="0"/>
              <a:t>Not only is the flash converter the simplest in terms of operational theory, but it is the most efficient of the ADC technologies in terms of speed, being limited only in comparator and gate propagation delays. </a:t>
            </a:r>
            <a:endParaRPr lang="en-US" dirty="0" smtClean="0"/>
          </a:p>
          <a:p>
            <a:pPr algn="just"/>
            <a:r>
              <a:rPr lang="en-US" dirty="0"/>
              <a:t>This three-bit flash ADC requires seven comparators. A four-bit version would require 15 comparators. With each additional output bit, the number of required comparators doubles</a:t>
            </a:r>
            <a:r>
              <a:rPr lang="en-US" dirty="0" smtClean="0"/>
              <a:t>.</a:t>
            </a:r>
          </a:p>
          <a:p>
            <a:pPr algn="just"/>
            <a:r>
              <a:rPr lang="en-US" dirty="0"/>
              <a:t>Considering that eight bits is generally considered the minimum necessary for any practical ADC (255 comparators needed!), the flash methodology quickly shows its weakness. </a:t>
            </a:r>
            <a:endParaRPr lang="en-US" dirty="0" smtClean="0"/>
          </a:p>
          <a:p>
            <a:pPr algn="just"/>
            <a:r>
              <a:rPr lang="en-US" dirty="0"/>
              <a:t>With equal-value resistors in the reference voltage divider network, each successive binary count represents the same amount of analog signal increase, providing a proportional response. </a:t>
            </a:r>
            <a:endParaRPr lang="en-US" dirty="0" smtClean="0"/>
          </a:p>
          <a:p>
            <a:pPr algn="just"/>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22507657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to Analog Converters (DAC)</a:t>
            </a:r>
            <a:endParaRPr lang="en-IN" dirty="0"/>
          </a:p>
        </p:txBody>
      </p:sp>
      <p:sp>
        <p:nvSpPr>
          <p:cNvPr id="3" name="Content Placeholder 2"/>
          <p:cNvSpPr>
            <a:spLocks noGrp="1"/>
          </p:cNvSpPr>
          <p:nvPr>
            <p:ph idx="1"/>
          </p:nvPr>
        </p:nvSpPr>
        <p:spPr/>
        <p:txBody>
          <a:bodyPr/>
          <a:lstStyle/>
          <a:p>
            <a:pPr algn="just"/>
            <a:r>
              <a:rPr lang="en-US" dirty="0"/>
              <a:t>A Digital to Analog Converter (DAC) converts a digital input signal into an analog output signal. The digital signal is represented with a binary code, which is a combination of bits 0 and 1</a:t>
            </a:r>
            <a:r>
              <a:rPr lang="en-US" dirty="0" smtClean="0"/>
              <a:t>.</a:t>
            </a:r>
          </a:p>
          <a:p>
            <a:pPr algn="just"/>
            <a:r>
              <a:rPr lang="en-US" dirty="0"/>
              <a:t>In general, the number of binary inputs of a DAC will be a power of two</a:t>
            </a:r>
            <a:r>
              <a:rPr lang="en-US" dirty="0" smtClean="0"/>
              <a:t>.</a:t>
            </a:r>
          </a:p>
          <a:p>
            <a:pPr algn="just"/>
            <a:r>
              <a:rPr lang="en-US" dirty="0"/>
              <a:t>There are two types of DACs</a:t>
            </a:r>
          </a:p>
          <a:p>
            <a:pPr marL="400050" lvl="1" indent="0" algn="just">
              <a:buNone/>
            </a:pPr>
            <a:r>
              <a:rPr lang="en-US" dirty="0" smtClean="0"/>
              <a:t>a. Weighted </a:t>
            </a:r>
            <a:r>
              <a:rPr lang="en-US" dirty="0"/>
              <a:t>Resistor </a:t>
            </a:r>
            <a:r>
              <a:rPr lang="en-US" dirty="0" smtClean="0"/>
              <a:t>DAC, b. R-2R </a:t>
            </a:r>
            <a:r>
              <a:rPr lang="en-US" dirty="0"/>
              <a:t>Ladder DAC</a:t>
            </a:r>
          </a:p>
          <a:p>
            <a:pPr lvl="1" algn="just"/>
            <a:endParaRPr lang="en-US" dirty="0"/>
          </a:p>
          <a:p>
            <a:pPr algn="just"/>
            <a:endParaRPr lang="en-US" dirty="0" smtClean="0"/>
          </a:p>
          <a:p>
            <a:pPr algn="just"/>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117</a:t>
            </a:fld>
            <a:endParaRPr lang="en-US" dirty="0"/>
          </a:p>
        </p:txBody>
      </p:sp>
      <p:pic>
        <p:nvPicPr>
          <p:cNvPr id="6" name="Picture 5"/>
          <p:cNvPicPr>
            <a:picLocks noChangeAspect="1"/>
          </p:cNvPicPr>
          <p:nvPr/>
        </p:nvPicPr>
        <p:blipFill>
          <a:blip r:embed="rId2"/>
          <a:stretch>
            <a:fillRect/>
          </a:stretch>
        </p:blipFill>
        <p:spPr>
          <a:xfrm>
            <a:off x="4002489" y="4825897"/>
            <a:ext cx="4025950" cy="1422502"/>
          </a:xfrm>
          <a:prstGeom prst="rect">
            <a:avLst/>
          </a:prstGeom>
        </p:spPr>
      </p:pic>
    </p:spTree>
    <p:extLst>
      <p:ext uri="{BB962C8B-B14F-4D97-AF65-F5344CB8AC3E}">
        <p14:creationId xmlns:p14="http://schemas.microsoft.com/office/powerpoint/2010/main" val="37401958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3-bit R-2R Ladder DAC </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118</a:t>
            </a:fld>
            <a:endParaRPr lang="en-US" dirty="0"/>
          </a:p>
        </p:txBody>
      </p:sp>
      <p:pic>
        <p:nvPicPr>
          <p:cNvPr id="6" name="Picture 5"/>
          <p:cNvPicPr>
            <a:picLocks noChangeAspect="1"/>
          </p:cNvPicPr>
          <p:nvPr/>
        </p:nvPicPr>
        <p:blipFill>
          <a:blip r:embed="rId2"/>
          <a:stretch>
            <a:fillRect/>
          </a:stretch>
        </p:blipFill>
        <p:spPr>
          <a:xfrm>
            <a:off x="3238500" y="1779563"/>
            <a:ext cx="4428392" cy="4649812"/>
          </a:xfrm>
          <a:prstGeom prst="rect">
            <a:avLst/>
          </a:prstGeom>
        </p:spPr>
      </p:pic>
    </p:spTree>
    <p:extLst>
      <p:ext uri="{BB962C8B-B14F-4D97-AF65-F5344CB8AC3E}">
        <p14:creationId xmlns:p14="http://schemas.microsoft.com/office/powerpoint/2010/main" val="12123115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Analyze the R-2R Network</a:t>
            </a:r>
            <a:endParaRPr lang="en-IN" dirty="0"/>
          </a:p>
        </p:txBody>
      </p:sp>
      <p:sp>
        <p:nvSpPr>
          <p:cNvPr id="6" name="Content Placeholder 5"/>
          <p:cNvSpPr>
            <a:spLocks noGrp="1"/>
          </p:cNvSpPr>
          <p:nvPr>
            <p:ph idx="1"/>
          </p:nvPr>
        </p:nvSpPr>
        <p:spPr/>
        <p:txBody>
          <a:bodyPr/>
          <a:lstStyle/>
          <a:p>
            <a:r>
              <a:rPr lang="en-US" dirty="0" smtClean="0"/>
              <a:t>To understand the working of R-2R Network, understanding </a:t>
            </a:r>
            <a:r>
              <a:rPr lang="en-US" dirty="0" err="1" smtClean="0"/>
              <a:t>Thevenin’s</a:t>
            </a:r>
            <a:r>
              <a:rPr lang="en-US" dirty="0" smtClean="0"/>
              <a:t> theorem is very important.</a:t>
            </a:r>
          </a:p>
          <a:p>
            <a:r>
              <a:rPr lang="en-US" dirty="0" smtClean="0"/>
              <a:t>Let us understand </a:t>
            </a:r>
            <a:r>
              <a:rPr lang="en-US" dirty="0" err="1" smtClean="0"/>
              <a:t>Thevenin’s</a:t>
            </a:r>
            <a:r>
              <a:rPr lang="en-US" dirty="0" smtClean="0"/>
              <a:t> theorem</a:t>
            </a:r>
            <a:endParaRPr lang="en-IN" dirty="0"/>
          </a:p>
        </p:txBody>
      </p:sp>
      <p:sp>
        <p:nvSpPr>
          <p:cNvPr id="2" name="Footer Placeholder 1"/>
          <p:cNvSpPr>
            <a:spLocks noGrp="1"/>
          </p:cNvSpPr>
          <p:nvPr>
            <p:ph type="ftr" sz="quarter" idx="11"/>
          </p:nvPr>
        </p:nvSpPr>
        <p:spPr/>
        <p:txBody>
          <a:bodyPr/>
          <a:lstStyle/>
          <a:p>
            <a:r>
              <a:rPr lang="en-US" smtClean="0"/>
              <a:t>Introduction to Embedded Systems-Unit-I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119</a:t>
            </a:fld>
            <a:endParaRPr lang="en-US" dirty="0"/>
          </a:p>
        </p:txBody>
      </p:sp>
    </p:spTree>
    <p:extLst>
      <p:ext uri="{BB962C8B-B14F-4D97-AF65-F5344CB8AC3E}">
        <p14:creationId xmlns:p14="http://schemas.microsoft.com/office/powerpoint/2010/main" val="4001455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Difference between Microcontroller &amp; Microprocessor</a:t>
            </a:r>
            <a:endParaRPr lang="en-IN" dirty="0"/>
          </a:p>
        </p:txBody>
      </p:sp>
      <p:sp>
        <p:nvSpPr>
          <p:cNvPr id="5" name="Text Placeholder 4"/>
          <p:cNvSpPr>
            <a:spLocks noGrp="1"/>
          </p:cNvSpPr>
          <p:nvPr>
            <p:ph type="body" idx="1"/>
          </p:nvPr>
        </p:nvSpPr>
        <p:spPr/>
        <p:txBody>
          <a:bodyPr/>
          <a:lstStyle/>
          <a:p>
            <a:r>
              <a:rPr lang="en-US" dirty="0" smtClean="0"/>
              <a:t>Microcontroller</a:t>
            </a:r>
            <a:endParaRPr lang="en-IN" dirty="0"/>
          </a:p>
        </p:txBody>
      </p:sp>
      <p:sp>
        <p:nvSpPr>
          <p:cNvPr id="6" name="Content Placeholder 5"/>
          <p:cNvSpPr>
            <a:spLocks noGrp="1"/>
          </p:cNvSpPr>
          <p:nvPr>
            <p:ph sz="half" idx="2"/>
          </p:nvPr>
        </p:nvSpPr>
        <p:spPr/>
        <p:txBody>
          <a:bodyPr>
            <a:normAutofit fontScale="92500" lnSpcReduction="20000"/>
          </a:bodyPr>
          <a:lstStyle/>
          <a:p>
            <a:r>
              <a:rPr lang="en-IN" dirty="0" smtClean="0"/>
              <a:t>Application-specific</a:t>
            </a:r>
          </a:p>
          <a:p>
            <a:r>
              <a:rPr lang="en-US" dirty="0" smtClean="0"/>
              <a:t>Integrated </a:t>
            </a:r>
            <a:r>
              <a:rPr lang="en-US" dirty="0"/>
              <a:t>components (CPU, memory, I/O</a:t>
            </a:r>
            <a:r>
              <a:rPr lang="en-US" dirty="0" smtClean="0"/>
              <a:t>)</a:t>
            </a:r>
          </a:p>
          <a:p>
            <a:r>
              <a:rPr lang="en-IN" dirty="0"/>
              <a:t>On-chip memory (ROM, RAM</a:t>
            </a:r>
            <a:r>
              <a:rPr lang="en-IN" dirty="0" smtClean="0"/>
              <a:t>)</a:t>
            </a:r>
          </a:p>
          <a:p>
            <a:r>
              <a:rPr lang="en-IN" dirty="0"/>
              <a:t>Reduced Instruction Set (RISC</a:t>
            </a:r>
            <a:r>
              <a:rPr lang="en-IN" dirty="0" smtClean="0"/>
              <a:t>)</a:t>
            </a:r>
          </a:p>
          <a:p>
            <a:r>
              <a:rPr lang="en-IN" dirty="0"/>
              <a:t>Lower clock </a:t>
            </a:r>
            <a:r>
              <a:rPr lang="en-IN" dirty="0" smtClean="0"/>
              <a:t>speeds</a:t>
            </a:r>
          </a:p>
          <a:p>
            <a:r>
              <a:rPr lang="en-IN" dirty="0"/>
              <a:t>Lower power </a:t>
            </a:r>
            <a:r>
              <a:rPr lang="en-IN" dirty="0" smtClean="0"/>
              <a:t>consumption</a:t>
            </a:r>
          </a:p>
          <a:p>
            <a:r>
              <a:rPr lang="en-IN" dirty="0" smtClean="0"/>
              <a:t>Cost-effective</a:t>
            </a:r>
          </a:p>
          <a:p>
            <a:pPr algn="just"/>
            <a:r>
              <a:rPr lang="en-IN" dirty="0"/>
              <a:t>Embedded systems, control </a:t>
            </a:r>
            <a:r>
              <a:rPr lang="en-IN" dirty="0" smtClean="0"/>
              <a:t>applications</a:t>
            </a:r>
          </a:p>
          <a:p>
            <a:pPr algn="just"/>
            <a:r>
              <a:rPr lang="en-US" dirty="0"/>
              <a:t>Robotics, automotive systems, home appliances</a:t>
            </a:r>
            <a:endParaRPr lang="en-IN" dirty="0"/>
          </a:p>
        </p:txBody>
      </p:sp>
      <p:sp>
        <p:nvSpPr>
          <p:cNvPr id="7" name="Text Placeholder 6"/>
          <p:cNvSpPr>
            <a:spLocks noGrp="1"/>
          </p:cNvSpPr>
          <p:nvPr>
            <p:ph type="body" sz="quarter" idx="3"/>
          </p:nvPr>
        </p:nvSpPr>
        <p:spPr/>
        <p:txBody>
          <a:bodyPr/>
          <a:lstStyle/>
          <a:p>
            <a:r>
              <a:rPr lang="en-US" dirty="0"/>
              <a:t>Microprocessor	</a:t>
            </a:r>
            <a:endParaRPr lang="en-IN" dirty="0"/>
          </a:p>
        </p:txBody>
      </p:sp>
      <p:sp>
        <p:nvSpPr>
          <p:cNvPr id="8" name="Content Placeholder 7"/>
          <p:cNvSpPr>
            <a:spLocks noGrp="1"/>
          </p:cNvSpPr>
          <p:nvPr>
            <p:ph sz="quarter" idx="4"/>
          </p:nvPr>
        </p:nvSpPr>
        <p:spPr/>
        <p:txBody>
          <a:bodyPr/>
          <a:lstStyle/>
          <a:p>
            <a:r>
              <a:rPr lang="en-IN" dirty="0" smtClean="0"/>
              <a:t>General-purpose</a:t>
            </a:r>
          </a:p>
          <a:p>
            <a:r>
              <a:rPr lang="en-IN" dirty="0"/>
              <a:t>CPU-focused </a:t>
            </a:r>
            <a:endParaRPr lang="en-IN" dirty="0" smtClean="0"/>
          </a:p>
          <a:p>
            <a:r>
              <a:rPr lang="en-IN" dirty="0"/>
              <a:t>External </a:t>
            </a:r>
            <a:r>
              <a:rPr lang="en-IN" dirty="0" smtClean="0"/>
              <a:t>memory</a:t>
            </a:r>
          </a:p>
          <a:p>
            <a:r>
              <a:rPr lang="en-IN" dirty="0"/>
              <a:t>Complex Instruction Set (CISC</a:t>
            </a:r>
            <a:r>
              <a:rPr lang="en-IN" dirty="0" smtClean="0"/>
              <a:t>)</a:t>
            </a:r>
          </a:p>
          <a:p>
            <a:r>
              <a:rPr lang="en-IN" dirty="0"/>
              <a:t>Higher clock speeds </a:t>
            </a:r>
            <a:endParaRPr lang="en-IN" dirty="0" smtClean="0"/>
          </a:p>
          <a:p>
            <a:r>
              <a:rPr lang="en-IN" dirty="0"/>
              <a:t>High computational </a:t>
            </a:r>
            <a:r>
              <a:rPr lang="en-IN" dirty="0" smtClean="0"/>
              <a:t>power</a:t>
            </a:r>
          </a:p>
          <a:p>
            <a:r>
              <a:rPr lang="en-IN" dirty="0" smtClean="0"/>
              <a:t>Expensive</a:t>
            </a:r>
            <a:endParaRPr lang="en-IN" dirty="0"/>
          </a:p>
          <a:p>
            <a:r>
              <a:rPr lang="en-IN" dirty="0"/>
              <a:t>Wide range of applications </a:t>
            </a:r>
            <a:endParaRPr lang="en-IN" dirty="0" smtClean="0"/>
          </a:p>
          <a:p>
            <a:r>
              <a:rPr lang="en-IN" dirty="0"/>
              <a:t>Personal computers, servers</a:t>
            </a:r>
          </a:p>
        </p:txBody>
      </p:sp>
      <p:sp>
        <p:nvSpPr>
          <p:cNvPr id="9" name="Footer Placeholder 8"/>
          <p:cNvSpPr>
            <a:spLocks noGrp="1"/>
          </p:cNvSpPr>
          <p:nvPr>
            <p:ph type="ftr" sz="quarter" idx="11"/>
          </p:nvPr>
        </p:nvSpPr>
        <p:spPr/>
        <p:txBody>
          <a:bodyPr/>
          <a:lstStyle/>
          <a:p>
            <a:r>
              <a:rPr lang="en-US" smtClean="0"/>
              <a:t>Introduction to Embedded Systems-Unit-I</a:t>
            </a:r>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20089588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Introduction to Embedded Systems-Unit-I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4027221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just"/>
            <a:r>
              <a:rPr lang="en-US" dirty="0"/>
              <a:t>Commercial Off the Shelf Components (COTS</a:t>
            </a:r>
            <a:r>
              <a:rPr lang="en-US" dirty="0" smtClean="0"/>
              <a:t>)</a:t>
            </a:r>
            <a:endParaRPr lang="en-IN" dirty="0"/>
          </a:p>
        </p:txBody>
      </p:sp>
      <p:sp>
        <p:nvSpPr>
          <p:cNvPr id="8" name="Content Placeholder 7"/>
          <p:cNvSpPr>
            <a:spLocks noGrp="1"/>
          </p:cNvSpPr>
          <p:nvPr>
            <p:ph idx="1"/>
          </p:nvPr>
        </p:nvSpPr>
        <p:spPr/>
        <p:txBody>
          <a:bodyPr/>
          <a:lstStyle/>
          <a:p>
            <a:pPr algn="just"/>
            <a:r>
              <a:rPr lang="en-US" dirty="0"/>
              <a:t>Commercial Off-the-Shelf (COTS) components refer to ready-made, pre-built products that are readily available in the market and not specifically developed for a particular customer or application. </a:t>
            </a:r>
            <a:endParaRPr lang="en-US" dirty="0" smtClean="0"/>
          </a:p>
          <a:p>
            <a:pPr algn="just"/>
            <a:r>
              <a:rPr lang="en-US" dirty="0" smtClean="0"/>
              <a:t>These </a:t>
            </a:r>
            <a:r>
              <a:rPr lang="en-US" dirty="0"/>
              <a:t>components are mass-produced by manufacturers and sold to a wide range of customers for various purposes. </a:t>
            </a:r>
            <a:endParaRPr lang="en-US" dirty="0" smtClean="0"/>
          </a:p>
          <a:p>
            <a:pPr algn="just"/>
            <a:r>
              <a:rPr lang="en-US" dirty="0"/>
              <a:t>examples of Commercial Off-the-Shelf (COTS) components</a:t>
            </a:r>
            <a:r>
              <a:rPr lang="en-US" dirty="0" smtClean="0"/>
              <a:t>:</a:t>
            </a:r>
          </a:p>
          <a:p>
            <a:pPr lvl="1" algn="just"/>
            <a:r>
              <a:rPr lang="en-IN" dirty="0"/>
              <a:t>Computer </a:t>
            </a:r>
            <a:r>
              <a:rPr lang="en-IN" dirty="0" smtClean="0"/>
              <a:t>Processors</a:t>
            </a:r>
          </a:p>
          <a:p>
            <a:pPr lvl="1" algn="just"/>
            <a:r>
              <a:rPr lang="en-IN" dirty="0"/>
              <a:t>Memory </a:t>
            </a:r>
            <a:r>
              <a:rPr lang="en-IN" dirty="0" smtClean="0"/>
              <a:t>Modules</a:t>
            </a:r>
          </a:p>
          <a:p>
            <a:pPr lvl="1" algn="just"/>
            <a:r>
              <a:rPr lang="en-IN" dirty="0"/>
              <a:t>Display </a:t>
            </a:r>
            <a:r>
              <a:rPr lang="en-IN" dirty="0" smtClean="0"/>
              <a:t>Panels</a:t>
            </a:r>
          </a:p>
          <a:p>
            <a:pPr lvl="1" algn="just"/>
            <a:r>
              <a:rPr lang="en-IN" dirty="0" smtClean="0"/>
              <a:t>Microcontrollers</a:t>
            </a:r>
          </a:p>
          <a:p>
            <a:pPr lvl="1" algn="just"/>
            <a:r>
              <a:rPr lang="en-IN" dirty="0" smtClean="0"/>
              <a:t>Sensors and not limited to these.</a:t>
            </a:r>
            <a:endParaRPr lang="en-US" dirty="0"/>
          </a:p>
        </p:txBody>
      </p:sp>
      <p:sp>
        <p:nvSpPr>
          <p:cNvPr id="9" name="Footer Placeholder 8"/>
          <p:cNvSpPr>
            <a:spLocks noGrp="1"/>
          </p:cNvSpPr>
          <p:nvPr>
            <p:ph type="ftr" sz="quarter" idx="11"/>
          </p:nvPr>
        </p:nvSpPr>
        <p:spPr/>
        <p:txBody>
          <a:bodyPr/>
          <a:lstStyle/>
          <a:p>
            <a:r>
              <a:rPr lang="en-US" smtClean="0"/>
              <a:t>Introduction to Embedded Systems-Unit-I</a:t>
            </a:r>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935012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Microcontrollers on Arduino boards</a:t>
            </a:r>
          </a:p>
        </p:txBody>
      </p:sp>
      <p:sp>
        <p:nvSpPr>
          <p:cNvPr id="3" name="Content Placeholder 2"/>
          <p:cNvSpPr>
            <a:spLocks noGrp="1"/>
          </p:cNvSpPr>
          <p:nvPr>
            <p:ph idx="1"/>
          </p:nvPr>
        </p:nvSpPr>
        <p:spPr/>
        <p:txBody>
          <a:bodyPr/>
          <a:lstStyle/>
          <a:p>
            <a:pPr algn="just"/>
            <a:r>
              <a:rPr lang="en-US" dirty="0"/>
              <a:t>Microcontrollers on Arduino boards play a central role in enabling the functionality and versatility of Arduino-based projects. </a:t>
            </a:r>
            <a:endParaRPr lang="en-US" dirty="0" smtClean="0"/>
          </a:p>
          <a:p>
            <a:pPr algn="just"/>
            <a:r>
              <a:rPr lang="en-US" dirty="0" smtClean="0"/>
              <a:t>Arduino </a:t>
            </a:r>
            <a:r>
              <a:rPr lang="en-US" dirty="0"/>
              <a:t>boards are designed to provide an accessible platform for both beginners and experienced users to develop interactive electronic projects. </a:t>
            </a:r>
            <a:endParaRPr lang="en-US" dirty="0" smtClean="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14</a:t>
            </a:fld>
            <a:endParaRPr lang="en-US" dirty="0"/>
          </a:p>
        </p:txBody>
      </p:sp>
      <p:pic>
        <p:nvPicPr>
          <p:cNvPr id="6" name="Picture 5"/>
          <p:cNvPicPr>
            <a:picLocks noChangeAspect="1"/>
          </p:cNvPicPr>
          <p:nvPr/>
        </p:nvPicPr>
        <p:blipFill>
          <a:blip r:embed="rId2"/>
          <a:stretch>
            <a:fillRect/>
          </a:stretch>
        </p:blipFill>
        <p:spPr>
          <a:xfrm>
            <a:off x="1315346" y="4050002"/>
            <a:ext cx="3912510" cy="2515185"/>
          </a:xfrm>
          <a:prstGeom prst="rect">
            <a:avLst/>
          </a:prstGeom>
        </p:spPr>
      </p:pic>
      <p:pic>
        <p:nvPicPr>
          <p:cNvPr id="7" name="Picture 6"/>
          <p:cNvPicPr>
            <a:picLocks noChangeAspect="1"/>
          </p:cNvPicPr>
          <p:nvPr/>
        </p:nvPicPr>
        <p:blipFill>
          <a:blip r:embed="rId3"/>
          <a:stretch>
            <a:fillRect/>
          </a:stretch>
        </p:blipFill>
        <p:spPr>
          <a:xfrm>
            <a:off x="6164383" y="4050002"/>
            <a:ext cx="3885470" cy="2520681"/>
          </a:xfrm>
          <a:prstGeom prst="rect">
            <a:avLst/>
          </a:prstGeom>
        </p:spPr>
      </p:pic>
    </p:spTree>
    <p:extLst>
      <p:ext uri="{BB962C8B-B14F-4D97-AF65-F5344CB8AC3E}">
        <p14:creationId xmlns:p14="http://schemas.microsoft.com/office/powerpoint/2010/main" val="2604242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Key features and examples of microcontrollers used in Arduino boards</a:t>
            </a:r>
            <a:br>
              <a:rPr lang="en-US" sz="3600" dirty="0"/>
            </a:br>
            <a:endParaRPr lang="en-IN" sz="3600" dirty="0"/>
          </a:p>
        </p:txBody>
      </p:sp>
      <p:sp>
        <p:nvSpPr>
          <p:cNvPr id="3" name="Content Placeholder 2"/>
          <p:cNvSpPr>
            <a:spLocks noGrp="1"/>
          </p:cNvSpPr>
          <p:nvPr>
            <p:ph idx="1"/>
          </p:nvPr>
        </p:nvSpPr>
        <p:spPr/>
        <p:txBody>
          <a:bodyPr>
            <a:normAutofit fontScale="77500" lnSpcReduction="20000"/>
          </a:bodyPr>
          <a:lstStyle/>
          <a:p>
            <a:pPr marL="0" indent="0" algn="just">
              <a:buNone/>
            </a:pPr>
            <a:r>
              <a:rPr lang="en-US" b="1" dirty="0" err="1"/>
              <a:t>ATmega</a:t>
            </a:r>
            <a:r>
              <a:rPr lang="en-US" b="1" dirty="0"/>
              <a:t> Series Microcontrollers</a:t>
            </a:r>
            <a:r>
              <a:rPr lang="en-US" b="1" dirty="0" smtClean="0"/>
              <a:t>:</a:t>
            </a:r>
            <a:endParaRPr lang="en-US" b="1" dirty="0"/>
          </a:p>
          <a:p>
            <a:pPr marL="0" indent="0" algn="just">
              <a:buNone/>
            </a:pPr>
            <a:r>
              <a:rPr lang="en-US" dirty="0" smtClean="0"/>
              <a:t>The </a:t>
            </a:r>
            <a:r>
              <a:rPr lang="en-US" dirty="0"/>
              <a:t>majority of Arduino boards are based on microcontrollers from the </a:t>
            </a:r>
            <a:r>
              <a:rPr lang="en-US" dirty="0" err="1"/>
              <a:t>ATmega</a:t>
            </a:r>
            <a:r>
              <a:rPr lang="en-US" dirty="0"/>
              <a:t> series, developed by Atmel (now Microchip Technology). Some common examples include</a:t>
            </a:r>
            <a:r>
              <a:rPr lang="en-US" dirty="0" smtClean="0"/>
              <a:t>:</a:t>
            </a:r>
          </a:p>
          <a:p>
            <a:pPr marL="0" indent="0" algn="just">
              <a:buNone/>
            </a:pPr>
            <a:endParaRPr lang="en-US" dirty="0"/>
          </a:p>
          <a:p>
            <a:pPr algn="just"/>
            <a:r>
              <a:rPr lang="en-US" b="1" dirty="0"/>
              <a:t>ATmega328P: </a:t>
            </a:r>
            <a:r>
              <a:rPr lang="en-US" dirty="0"/>
              <a:t>This is the microcontroller used in Arduino Uno, one of the most widely used Arduino boards. It offers 32KB of flash memory, 2KB of SRAM, and 1KB of EEPROM</a:t>
            </a:r>
            <a:r>
              <a:rPr lang="en-US" dirty="0" smtClean="0"/>
              <a:t>.</a:t>
            </a:r>
          </a:p>
          <a:p>
            <a:pPr algn="just"/>
            <a:endParaRPr lang="en-US" dirty="0"/>
          </a:p>
          <a:p>
            <a:pPr algn="just"/>
            <a:r>
              <a:rPr lang="en-US" b="1" dirty="0"/>
              <a:t>ATmega2560: </a:t>
            </a:r>
            <a:r>
              <a:rPr lang="en-US" dirty="0"/>
              <a:t>Arduino Mega 2560 utilizes this microcontroller, which provides more memory and I/O pins compared to Arduino Uno. It has 256KB of flash memory, 8KB of SRAM, and 4KB of EEPROM</a:t>
            </a:r>
            <a:r>
              <a:rPr lang="en-US" dirty="0" smtClean="0"/>
              <a:t>.</a:t>
            </a:r>
          </a:p>
          <a:p>
            <a:pPr algn="just"/>
            <a:endParaRPr lang="en-US" dirty="0"/>
          </a:p>
          <a:p>
            <a:pPr algn="just"/>
            <a:r>
              <a:rPr lang="en-US" b="1" dirty="0"/>
              <a:t>ATmega32U4: </a:t>
            </a:r>
            <a:r>
              <a:rPr lang="en-US" dirty="0"/>
              <a:t>The Arduino Leonardo and Arduino Micro boards feature this microcontroller. It includes 32KB of flash memory, 2.5KB of SRAM, and 1KB of EEPROM. The ATmega32U4 also has built-in USB support, allowing the board to appear as a virtual keyboard or mouse when connected to a computer.</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702653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Key features and examples of microcontrollers used in Arduino boards</a:t>
            </a:r>
            <a:endParaRPr lang="en-IN" sz="3600" dirty="0"/>
          </a:p>
        </p:txBody>
      </p:sp>
      <p:sp>
        <p:nvSpPr>
          <p:cNvPr id="3" name="Content Placeholder 2"/>
          <p:cNvSpPr>
            <a:spLocks noGrp="1"/>
          </p:cNvSpPr>
          <p:nvPr>
            <p:ph idx="1"/>
          </p:nvPr>
        </p:nvSpPr>
        <p:spPr/>
        <p:txBody>
          <a:bodyPr>
            <a:normAutofit fontScale="85000" lnSpcReduction="10000"/>
          </a:bodyPr>
          <a:lstStyle/>
          <a:p>
            <a:pPr marL="0" indent="0" algn="just">
              <a:buNone/>
            </a:pPr>
            <a:r>
              <a:rPr lang="en-US" b="1" dirty="0"/>
              <a:t>ARM-based Microcontrollers</a:t>
            </a:r>
            <a:r>
              <a:rPr lang="en-US" b="1" dirty="0" smtClean="0"/>
              <a:t>:</a:t>
            </a:r>
          </a:p>
          <a:p>
            <a:pPr marL="0" indent="0" algn="just">
              <a:buNone/>
            </a:pPr>
            <a:endParaRPr lang="en-US" b="1" dirty="0"/>
          </a:p>
          <a:p>
            <a:pPr marL="0" indent="0" algn="just">
              <a:buNone/>
            </a:pPr>
            <a:r>
              <a:rPr lang="en-US" dirty="0" smtClean="0"/>
              <a:t>Arduino </a:t>
            </a:r>
            <a:r>
              <a:rPr lang="en-US" dirty="0"/>
              <a:t>has also introduced boards based on ARM-based microcontrollers, offering more processing power and advanced features. Some examples include:</a:t>
            </a:r>
          </a:p>
          <a:p>
            <a:pPr algn="just"/>
            <a:endParaRPr lang="en-US" b="1" dirty="0"/>
          </a:p>
          <a:p>
            <a:pPr algn="just"/>
            <a:r>
              <a:rPr lang="en-US" b="1" dirty="0"/>
              <a:t>Arduino Due: </a:t>
            </a:r>
            <a:r>
              <a:rPr lang="en-US" dirty="0"/>
              <a:t>The Arduino Due is based on the Atmel SAM3X8E microcontroller, which is powered by an ARM Cortex-M3 processor. It provides 512KB of flash memory, 96KB of SRAM, and various advanced peripherals</a:t>
            </a:r>
            <a:r>
              <a:rPr lang="en-US" dirty="0" smtClean="0"/>
              <a:t>.</a:t>
            </a:r>
          </a:p>
          <a:p>
            <a:pPr algn="just"/>
            <a:endParaRPr lang="en-US" dirty="0"/>
          </a:p>
          <a:p>
            <a:pPr algn="just"/>
            <a:r>
              <a:rPr lang="en-US" b="1" dirty="0"/>
              <a:t>Arduino MKR Family: </a:t>
            </a:r>
            <a:r>
              <a:rPr lang="en-US" dirty="0"/>
              <a:t>Arduino MKR boards, such as MKR1000, MKR </a:t>
            </a:r>
            <a:r>
              <a:rPr lang="en-US" dirty="0" err="1"/>
              <a:t>WiFi</a:t>
            </a:r>
            <a:r>
              <a:rPr lang="en-US" dirty="0"/>
              <a:t> 1010, or MKR Zero, are based on various ARM Cortex-M0 or Cortex-M4 microcontrollers. These boards offer different combinations of memory, connectivity options, and power-saving features, catering to diverse </a:t>
            </a:r>
            <a:r>
              <a:rPr lang="en-US" dirty="0" err="1"/>
              <a:t>IoT</a:t>
            </a:r>
            <a:r>
              <a:rPr lang="en-US" dirty="0"/>
              <a:t> and wireless communication applications.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228883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Version of Arduino</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17</a:t>
            </a:fld>
            <a:endParaRPr lang="en-US" dirty="0"/>
          </a:p>
        </p:txBody>
      </p:sp>
      <p:pic>
        <p:nvPicPr>
          <p:cNvPr id="8" name="Picture 7"/>
          <p:cNvPicPr>
            <a:picLocks noChangeAspect="1"/>
          </p:cNvPicPr>
          <p:nvPr/>
        </p:nvPicPr>
        <p:blipFill>
          <a:blip r:embed="rId2"/>
          <a:stretch>
            <a:fillRect/>
          </a:stretch>
        </p:blipFill>
        <p:spPr>
          <a:xfrm>
            <a:off x="1241649" y="1955893"/>
            <a:ext cx="8213646" cy="4619043"/>
          </a:xfrm>
          <a:prstGeom prst="rect">
            <a:avLst/>
          </a:prstGeom>
        </p:spPr>
      </p:pic>
    </p:spTree>
    <p:extLst>
      <p:ext uri="{BB962C8B-B14F-4D97-AF65-F5344CB8AC3E}">
        <p14:creationId xmlns:p14="http://schemas.microsoft.com/office/powerpoint/2010/main" val="276905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95930" y="1271472"/>
            <a:ext cx="8825657" cy="1915647"/>
          </a:xfrm>
        </p:spPr>
        <p:txBody>
          <a:bodyPr/>
          <a:lstStyle/>
          <a:p>
            <a:pPr algn="just"/>
            <a:r>
              <a:rPr lang="en-US" dirty="0"/>
              <a:t>Concepts of Memory, Interrupts, Power Supply, Clocks, Reset.</a:t>
            </a:r>
            <a:endParaRPr lang="en-IN" dirty="0"/>
          </a:p>
        </p:txBody>
      </p:sp>
      <p:sp>
        <p:nvSpPr>
          <p:cNvPr id="7" name="Text Placeholder 6"/>
          <p:cNvSpPr>
            <a:spLocks noGrp="1"/>
          </p:cNvSpPr>
          <p:nvPr>
            <p:ph type="body" idx="1"/>
          </p:nvPr>
        </p:nvSpPr>
        <p:spPr>
          <a:xfrm>
            <a:off x="1154955" y="3352800"/>
            <a:ext cx="8825658" cy="2284981"/>
          </a:xfrm>
        </p:spPr>
        <p:txBody>
          <a:bodyPr>
            <a:normAutofit/>
          </a:bodyPr>
          <a:lstStyle/>
          <a:p>
            <a:pPr algn="just"/>
            <a:r>
              <a:rPr lang="en-US" cap="none" dirty="0" smtClean="0"/>
              <a:t>These concepts form the foundation of embedded systems and are essential for understanding and developing efficient and reliable embedded applications.</a:t>
            </a:r>
          </a:p>
          <a:p>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951219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smtClean="0"/>
              <a:t>Memory</a:t>
            </a:r>
            <a:r>
              <a:rPr lang="en-US" sz="4000" b="1" dirty="0"/>
              <a:t/>
            </a:r>
            <a:br>
              <a:rPr lang="en-US" sz="4000" b="1" dirty="0"/>
            </a:br>
            <a:endParaRPr lang="en-IN" sz="4000" dirty="0"/>
          </a:p>
        </p:txBody>
      </p:sp>
      <p:sp>
        <p:nvSpPr>
          <p:cNvPr id="6" name="Content Placeholder 5"/>
          <p:cNvSpPr>
            <a:spLocks noGrp="1"/>
          </p:cNvSpPr>
          <p:nvPr>
            <p:ph idx="1"/>
          </p:nvPr>
        </p:nvSpPr>
        <p:spPr/>
        <p:txBody>
          <a:bodyPr>
            <a:normAutofit fontScale="92500" lnSpcReduction="20000"/>
          </a:bodyPr>
          <a:lstStyle/>
          <a:p>
            <a:pPr marL="0" indent="0" algn="just">
              <a:buNone/>
            </a:pPr>
            <a:r>
              <a:rPr lang="en-US" dirty="0" smtClean="0"/>
              <a:t>Memory </a:t>
            </a:r>
            <a:r>
              <a:rPr lang="en-US" dirty="0"/>
              <a:t>in embedded systems refers to the storage used to store program instructions and data. There are typically two types of memory used:</a:t>
            </a:r>
          </a:p>
          <a:p>
            <a:pPr algn="just"/>
            <a:endParaRPr lang="en-US" dirty="0"/>
          </a:p>
          <a:p>
            <a:pPr algn="just"/>
            <a:r>
              <a:rPr lang="en-US" b="1" dirty="0"/>
              <a:t>ROM (Read-Only Memory): </a:t>
            </a:r>
            <a:r>
              <a:rPr lang="en-US" dirty="0"/>
              <a:t>ROM contains non-volatile data, such as firmware or fixed program instructions that are permanently stored and cannot be modified during runtime.</a:t>
            </a:r>
          </a:p>
          <a:p>
            <a:pPr algn="just"/>
            <a:endParaRPr lang="en-US" dirty="0"/>
          </a:p>
          <a:p>
            <a:pPr algn="just"/>
            <a:r>
              <a:rPr lang="en-US" b="1" dirty="0"/>
              <a:t>RAM (Random Access Memory): </a:t>
            </a:r>
            <a:r>
              <a:rPr lang="en-US" dirty="0"/>
              <a:t>RAM is volatile memory that allows read and write operations during runtime. It is used to store data and variables that can be accessed by the processor.</a:t>
            </a:r>
          </a:p>
          <a:p>
            <a:pPr algn="just"/>
            <a:endParaRPr lang="en-US" dirty="0"/>
          </a:p>
          <a:p>
            <a:pPr marL="0" indent="0" algn="just">
              <a:buNone/>
            </a:pPr>
            <a:r>
              <a:rPr lang="en-US" dirty="0"/>
              <a:t>Memory plays a critical role in executing instructions and storing temporary or permanent data in embedded systems.</a:t>
            </a:r>
            <a:endParaRPr lang="en-IN" dirty="0"/>
          </a:p>
        </p:txBody>
      </p:sp>
      <p:sp>
        <p:nvSpPr>
          <p:cNvPr id="3" name="Footer Placeholder 2"/>
          <p:cNvSpPr>
            <a:spLocks noGrp="1"/>
          </p:cNvSpPr>
          <p:nvPr>
            <p:ph type="ftr" sz="quarter" idx="11"/>
          </p:nvPr>
        </p:nvSpPr>
        <p:spPr/>
        <p:txBody>
          <a:bodyPr/>
          <a:lstStyle/>
          <a:p>
            <a:r>
              <a:rPr lang="en-US" smtClean="0"/>
              <a:t>Introduction to Embedded Systems-Unit-I</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740349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6725"/>
          </a:xfrm>
        </p:spPr>
        <p:txBody>
          <a:bodyPr/>
          <a:lstStyle/>
          <a:p>
            <a:r>
              <a:rPr lang="en-IN" dirty="0"/>
              <a:t>Unit-I: </a:t>
            </a:r>
            <a:r>
              <a:rPr lang="en-IN" dirty="0" smtClean="0"/>
              <a:t>Introduction</a:t>
            </a:r>
            <a:endParaRPr lang="en-IN" dirty="0"/>
          </a:p>
        </p:txBody>
      </p:sp>
      <p:sp>
        <p:nvSpPr>
          <p:cNvPr id="3" name="Content Placeholder 2"/>
          <p:cNvSpPr>
            <a:spLocks noGrp="1"/>
          </p:cNvSpPr>
          <p:nvPr>
            <p:ph idx="1"/>
          </p:nvPr>
        </p:nvSpPr>
        <p:spPr/>
        <p:txBody>
          <a:bodyPr/>
          <a:lstStyle/>
          <a:p>
            <a:pPr algn="just"/>
            <a:r>
              <a:rPr lang="en-IN" dirty="0"/>
              <a:t>Introduction: Definition of Embedded Systems, Typical examples, and Application domains (Automotive, Consumer, </a:t>
            </a:r>
            <a:r>
              <a:rPr lang="en-IN" dirty="0" err="1"/>
              <a:t>etc</a:t>
            </a:r>
            <a:r>
              <a:rPr lang="en-IN" dirty="0" smtClean="0"/>
              <a:t>), </a:t>
            </a:r>
            <a:r>
              <a:rPr lang="en-IN" dirty="0"/>
              <a:t>Characteristics, Typical block diagram, Input, Core, Output, Commercial Off the Shelf Components (COTS). </a:t>
            </a:r>
            <a:r>
              <a:rPr lang="en-IN" dirty="0" smtClean="0"/>
              <a:t>Processing Components</a:t>
            </a:r>
            <a:r>
              <a:rPr lang="en-IN" dirty="0"/>
              <a:t>, Microprocessors &amp; Microcontrollers, Indicative Examples (Microcontrollers on Arduino boards), Development boards (Arduino boards), Concepts and brief introduction to Memory, Interrupts, Power Supply, Clocks, Reset. Case Studies: Washing Machine, Antilock Brake Systems (Block diagram &amp; Working Principle).</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760925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Interrupts</a:t>
            </a:r>
            <a:endParaRPr lang="en-IN" dirty="0"/>
          </a:p>
        </p:txBody>
      </p:sp>
      <p:sp>
        <p:nvSpPr>
          <p:cNvPr id="3" name="Content Placeholder 2"/>
          <p:cNvSpPr>
            <a:spLocks noGrp="1"/>
          </p:cNvSpPr>
          <p:nvPr>
            <p:ph idx="1"/>
          </p:nvPr>
        </p:nvSpPr>
        <p:spPr/>
        <p:txBody>
          <a:bodyPr>
            <a:normAutofit lnSpcReduction="10000"/>
          </a:bodyPr>
          <a:lstStyle/>
          <a:p>
            <a:pPr algn="just"/>
            <a:r>
              <a:rPr lang="en-US" dirty="0" smtClean="0"/>
              <a:t>Interrupts </a:t>
            </a:r>
            <a:r>
              <a:rPr lang="en-US" dirty="0"/>
              <a:t>are signals generated by external events or internal conditions that pause the normal execution of a program. </a:t>
            </a:r>
            <a:endParaRPr lang="en-US" dirty="0" smtClean="0"/>
          </a:p>
          <a:p>
            <a:pPr algn="just"/>
            <a:endParaRPr lang="en-US" dirty="0" smtClean="0"/>
          </a:p>
          <a:p>
            <a:pPr algn="just"/>
            <a:r>
              <a:rPr lang="en-US" dirty="0" smtClean="0"/>
              <a:t>When </a:t>
            </a:r>
            <a:r>
              <a:rPr lang="en-US" dirty="0"/>
              <a:t>an interrupt occurs, the processor temporarily suspends the current task to handle the interrupt request. </a:t>
            </a:r>
            <a:endParaRPr lang="en-US" dirty="0" smtClean="0"/>
          </a:p>
          <a:p>
            <a:pPr algn="just"/>
            <a:endParaRPr lang="en-US" dirty="0" smtClean="0"/>
          </a:p>
          <a:p>
            <a:pPr algn="just"/>
            <a:r>
              <a:rPr lang="en-US" dirty="0" smtClean="0"/>
              <a:t>Interrupts </a:t>
            </a:r>
            <a:r>
              <a:rPr lang="en-US" dirty="0"/>
              <a:t>are used to respond to time-sensitive events, such as sensor inputs, communication requests, or hardware errors</a:t>
            </a:r>
            <a:r>
              <a:rPr lang="en-US" dirty="0" smtClean="0"/>
              <a:t>.</a:t>
            </a:r>
          </a:p>
          <a:p>
            <a:pPr algn="just"/>
            <a:endParaRPr lang="en-US" dirty="0"/>
          </a:p>
          <a:p>
            <a:pPr algn="just"/>
            <a:r>
              <a:rPr lang="en-US" dirty="0"/>
              <a:t>Interrupts ensure that critical events are processed promptly and allow the processor to efficiently handle multiple tasks concurrently.</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77716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Supply</a:t>
            </a:r>
            <a:r>
              <a:rPr lang="en-US" dirty="0"/>
              <a:t/>
            </a:r>
            <a:br>
              <a:rPr lang="en-US" dirty="0"/>
            </a:br>
            <a:endParaRPr lang="en-IN" dirty="0"/>
          </a:p>
        </p:txBody>
      </p:sp>
      <p:sp>
        <p:nvSpPr>
          <p:cNvPr id="3" name="Content Placeholder 2"/>
          <p:cNvSpPr>
            <a:spLocks noGrp="1"/>
          </p:cNvSpPr>
          <p:nvPr>
            <p:ph idx="1"/>
          </p:nvPr>
        </p:nvSpPr>
        <p:spPr/>
        <p:txBody>
          <a:bodyPr>
            <a:normAutofit lnSpcReduction="10000"/>
          </a:bodyPr>
          <a:lstStyle/>
          <a:p>
            <a:pPr algn="just"/>
            <a:r>
              <a:rPr lang="en-US" dirty="0" smtClean="0"/>
              <a:t>Power </a:t>
            </a:r>
            <a:r>
              <a:rPr lang="en-US" dirty="0"/>
              <a:t>supply is the provision of electrical energy required to operate an embedded system. </a:t>
            </a:r>
            <a:endParaRPr lang="en-US" dirty="0" smtClean="0"/>
          </a:p>
          <a:p>
            <a:pPr algn="just"/>
            <a:endParaRPr lang="en-US" dirty="0" smtClean="0"/>
          </a:p>
          <a:p>
            <a:pPr algn="just"/>
            <a:r>
              <a:rPr lang="en-US" dirty="0" smtClean="0"/>
              <a:t>Embedded </a:t>
            </a:r>
            <a:r>
              <a:rPr lang="en-US" dirty="0"/>
              <a:t>systems typically require a stable and reliable power source to ensure proper functioning. </a:t>
            </a:r>
            <a:endParaRPr lang="en-US" dirty="0" smtClean="0"/>
          </a:p>
          <a:p>
            <a:pPr algn="just"/>
            <a:endParaRPr lang="en-US" dirty="0" smtClean="0"/>
          </a:p>
          <a:p>
            <a:pPr algn="just"/>
            <a:r>
              <a:rPr lang="en-US" dirty="0" smtClean="0"/>
              <a:t>The </a:t>
            </a:r>
            <a:r>
              <a:rPr lang="en-US" dirty="0"/>
              <a:t>power supply may come from various sources, including batteries, AC mains, or power adapters. </a:t>
            </a:r>
            <a:endParaRPr lang="en-US" dirty="0" smtClean="0"/>
          </a:p>
          <a:p>
            <a:pPr algn="just"/>
            <a:endParaRPr lang="en-US" dirty="0"/>
          </a:p>
          <a:p>
            <a:pPr algn="just"/>
            <a:r>
              <a:rPr lang="en-US" dirty="0" smtClean="0"/>
              <a:t>Power </a:t>
            </a:r>
            <a:r>
              <a:rPr lang="en-US" dirty="0"/>
              <a:t>management techniques are often implemented to optimize power consumption and extend the battery life in battery-powered devices.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3460532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Clocks</a:t>
            </a:r>
            <a:r>
              <a:rPr lang="en-IN" dirty="0"/>
              <a:t/>
            </a:r>
            <a:br>
              <a:rPr lang="en-IN" dirty="0"/>
            </a:br>
            <a:endParaRPr lang="en-IN" dirty="0"/>
          </a:p>
        </p:txBody>
      </p:sp>
      <p:sp>
        <p:nvSpPr>
          <p:cNvPr id="3" name="Content Placeholder 2"/>
          <p:cNvSpPr>
            <a:spLocks noGrp="1"/>
          </p:cNvSpPr>
          <p:nvPr>
            <p:ph idx="1"/>
          </p:nvPr>
        </p:nvSpPr>
        <p:spPr/>
        <p:txBody>
          <a:bodyPr/>
          <a:lstStyle/>
          <a:p>
            <a:pPr algn="just"/>
            <a:r>
              <a:rPr lang="en-US" dirty="0" smtClean="0"/>
              <a:t>Clocks </a:t>
            </a:r>
            <a:r>
              <a:rPr lang="en-US" dirty="0"/>
              <a:t>provide a regular and synchronized timing signal to the processor and other components in an embedded system. </a:t>
            </a:r>
            <a:endParaRPr lang="en-US" dirty="0" smtClean="0"/>
          </a:p>
          <a:p>
            <a:pPr algn="just"/>
            <a:endParaRPr lang="en-US" dirty="0" smtClean="0"/>
          </a:p>
          <a:p>
            <a:pPr algn="just"/>
            <a:r>
              <a:rPr lang="en-US" dirty="0" smtClean="0"/>
              <a:t>The </a:t>
            </a:r>
            <a:r>
              <a:rPr lang="en-US" dirty="0"/>
              <a:t>clock signal determines the pace at which instructions are executed, data is processed, and peripherals operate. </a:t>
            </a:r>
            <a:endParaRPr lang="en-US" dirty="0" smtClean="0"/>
          </a:p>
          <a:p>
            <a:pPr algn="just"/>
            <a:endParaRPr lang="en-US" dirty="0"/>
          </a:p>
          <a:p>
            <a:pPr algn="just"/>
            <a:r>
              <a:rPr lang="en-US" dirty="0" smtClean="0"/>
              <a:t>Clocks </a:t>
            </a:r>
            <a:r>
              <a:rPr lang="en-US" dirty="0"/>
              <a:t>ensure proper coordination and synchronization of different components, allowing the system to function accurately and reliably.</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87440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Reset</a:t>
            </a:r>
            <a:r>
              <a:rPr lang="en-US" dirty="0"/>
              <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pPr algn="just"/>
            <a:r>
              <a:rPr lang="en-US" dirty="0" smtClean="0"/>
              <a:t>Reset </a:t>
            </a:r>
            <a:r>
              <a:rPr lang="en-US" dirty="0"/>
              <a:t>is the process of restarting an embedded system or restoring it to its initial state. </a:t>
            </a:r>
            <a:endParaRPr lang="en-US" dirty="0" smtClean="0"/>
          </a:p>
          <a:p>
            <a:pPr algn="just"/>
            <a:endParaRPr lang="en-US" dirty="0"/>
          </a:p>
          <a:p>
            <a:pPr algn="just"/>
            <a:r>
              <a:rPr lang="en-US" dirty="0" smtClean="0"/>
              <a:t>A </a:t>
            </a:r>
            <a:r>
              <a:rPr lang="en-US" dirty="0"/>
              <a:t>reset can be triggered by various events, such as power-on, manual reset button press, or a signal from a watchdog timer. </a:t>
            </a:r>
            <a:endParaRPr lang="en-US" dirty="0" smtClean="0"/>
          </a:p>
          <a:p>
            <a:pPr algn="just"/>
            <a:endParaRPr lang="en-US" dirty="0"/>
          </a:p>
          <a:p>
            <a:pPr algn="just"/>
            <a:r>
              <a:rPr lang="en-US" dirty="0" smtClean="0"/>
              <a:t>When </a:t>
            </a:r>
            <a:r>
              <a:rPr lang="en-US" dirty="0"/>
              <a:t>a reset occurs, the system restarts, and the processor initializes itself, including clearing memory, resetting peripheral devices, and executing startup routines.</a:t>
            </a:r>
          </a:p>
          <a:p>
            <a:pPr algn="just"/>
            <a:endParaRPr lang="en-US" dirty="0"/>
          </a:p>
          <a:p>
            <a:pPr algn="just"/>
            <a:r>
              <a:rPr lang="en-US" dirty="0"/>
              <a:t>Reset ensures a clean and predictable state of the system, enabling proper initialization and preventing any lingering effects from previous operations.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580614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6417" y="1447800"/>
            <a:ext cx="8825657" cy="2484754"/>
          </a:xfrm>
        </p:spPr>
        <p:txBody>
          <a:bodyPr/>
          <a:lstStyle/>
          <a:p>
            <a:r>
              <a:rPr lang="en-US" dirty="0"/>
              <a:t>Case Studies: Washing Machine, Antilock Brake </a:t>
            </a:r>
            <a:r>
              <a:rPr lang="en-US" dirty="0" smtClean="0"/>
              <a:t>Systems</a:t>
            </a:r>
            <a:r>
              <a:rPr lang="en-US" dirty="0"/>
              <a:t/>
            </a:r>
            <a:br>
              <a:rPr lang="en-US" dirty="0"/>
            </a:br>
            <a:endParaRPr lang="en-IN" dirty="0"/>
          </a:p>
        </p:txBody>
      </p:sp>
      <p:sp>
        <p:nvSpPr>
          <p:cNvPr id="7" name="Text Placeholder 6"/>
          <p:cNvSpPr>
            <a:spLocks noGrp="1"/>
          </p:cNvSpPr>
          <p:nvPr>
            <p:ph type="body" idx="1"/>
          </p:nvPr>
        </p:nvSpPr>
        <p:spPr>
          <a:xfrm>
            <a:off x="1048938" y="3776869"/>
            <a:ext cx="8825658" cy="1940425"/>
          </a:xfrm>
        </p:spPr>
        <p:txBody>
          <a:bodyPr>
            <a:normAutofit/>
          </a:bodyPr>
          <a:lstStyle/>
          <a:p>
            <a:pPr algn="just"/>
            <a:r>
              <a:rPr lang="en-US" cap="none" dirty="0" smtClean="0"/>
              <a:t>These case studies demonstrate the block diagrams and working principles of a washing machine and antilock brake systems, highlighting the key components and operations involved in their functioning</a:t>
            </a:r>
            <a:r>
              <a:rPr lang="en-US" dirty="0" smtClean="0"/>
              <a: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3298916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washing machine </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25</a:t>
            </a:fld>
            <a:endParaRPr lang="en-US" dirty="0"/>
          </a:p>
        </p:txBody>
      </p:sp>
      <p:sp>
        <p:nvSpPr>
          <p:cNvPr id="8" name="Content Placeholder 7"/>
          <p:cNvSpPr>
            <a:spLocks noGrp="1"/>
          </p:cNvSpPr>
          <p:nvPr>
            <p:ph idx="1"/>
          </p:nvPr>
        </p:nvSpPr>
        <p:spPr/>
        <p:txBody>
          <a:bodyPr/>
          <a:lstStyle/>
          <a:p>
            <a:endParaRPr lang="en-IN"/>
          </a:p>
        </p:txBody>
      </p:sp>
      <p:pic>
        <p:nvPicPr>
          <p:cNvPr id="9" name="Picture 8"/>
          <p:cNvPicPr>
            <a:picLocks noChangeAspect="1"/>
          </p:cNvPicPr>
          <p:nvPr/>
        </p:nvPicPr>
        <p:blipFill>
          <a:blip r:embed="rId2"/>
          <a:stretch>
            <a:fillRect/>
          </a:stretch>
        </p:blipFill>
        <p:spPr>
          <a:xfrm>
            <a:off x="3722826" y="1834389"/>
            <a:ext cx="4414010" cy="4414010"/>
          </a:xfrm>
          <a:prstGeom prst="rect">
            <a:avLst/>
          </a:prstGeom>
        </p:spPr>
      </p:pic>
    </p:spTree>
    <p:extLst>
      <p:ext uri="{BB962C8B-B14F-4D97-AF65-F5344CB8AC3E}">
        <p14:creationId xmlns:p14="http://schemas.microsoft.com/office/powerpoint/2010/main" val="1649602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washing machine </a:t>
            </a:r>
          </a:p>
        </p:txBody>
      </p:sp>
      <p:sp>
        <p:nvSpPr>
          <p:cNvPr id="7" name="Content Placeholder 6"/>
          <p:cNvSpPr>
            <a:spLocks noGrp="1"/>
          </p:cNvSpPr>
          <p:nvPr>
            <p:ph idx="1"/>
          </p:nvPr>
        </p:nvSpPr>
        <p:spPr>
          <a:xfrm>
            <a:off x="1103312" y="1577009"/>
            <a:ext cx="8946541" cy="4671390"/>
          </a:xfrm>
        </p:spPr>
        <p:txBody>
          <a:bodyPr>
            <a:normAutofit fontScale="85000" lnSpcReduction="20000"/>
          </a:bodyPr>
          <a:lstStyle/>
          <a:p>
            <a:pPr marL="0" indent="0" algn="just">
              <a:buNone/>
            </a:pPr>
            <a:r>
              <a:rPr lang="en-US" dirty="0"/>
              <a:t>The embedded system components and the microcontroller play a crucial role in controlling and coordinating the operations of the washing machine, enabling efficient and automated washing </a:t>
            </a:r>
            <a:r>
              <a:rPr lang="en-US" dirty="0" smtClean="0"/>
              <a:t>processes.</a:t>
            </a:r>
          </a:p>
          <a:p>
            <a:pPr marL="0" indent="0" algn="just">
              <a:buNone/>
            </a:pPr>
            <a:endParaRPr lang="en-IN" dirty="0"/>
          </a:p>
          <a:p>
            <a:pPr algn="just"/>
            <a:r>
              <a:rPr lang="en-US" b="1" dirty="0"/>
              <a:t>Program Selection: </a:t>
            </a:r>
            <a:r>
              <a:rPr lang="en-US" dirty="0"/>
              <a:t>The user selects a wash program using the control panel. The microcontroller receives the input and processes it.</a:t>
            </a:r>
          </a:p>
          <a:p>
            <a:pPr marL="0" indent="0" algn="just">
              <a:buNone/>
            </a:pPr>
            <a:endParaRPr lang="en-US" dirty="0"/>
          </a:p>
          <a:p>
            <a:pPr algn="just"/>
            <a:r>
              <a:rPr lang="en-US" b="1" dirty="0"/>
              <a:t>Sensor Monitoring: </a:t>
            </a:r>
            <a:r>
              <a:rPr lang="en-US" dirty="0"/>
              <a:t>The microcontroller continuously monitors the sensor inputs, such as water level sensors, temperature sensors, and rotational speed sensors. It uses this information to ensure proper control and synchronization of the washing process.</a:t>
            </a:r>
          </a:p>
          <a:p>
            <a:pPr algn="just"/>
            <a:endParaRPr lang="en-US" dirty="0"/>
          </a:p>
          <a:p>
            <a:pPr algn="just"/>
            <a:r>
              <a:rPr lang="en-US" b="1" dirty="0" smtClean="0"/>
              <a:t>Control </a:t>
            </a:r>
            <a:r>
              <a:rPr lang="en-US" b="1" dirty="0"/>
              <a:t>Algorithm </a:t>
            </a:r>
            <a:r>
              <a:rPr lang="en-US" b="1" dirty="0" smtClean="0"/>
              <a:t>Execution: </a:t>
            </a:r>
            <a:r>
              <a:rPr lang="en-US" dirty="0" smtClean="0"/>
              <a:t>Based </a:t>
            </a:r>
            <a:r>
              <a:rPr lang="en-US" dirty="0"/>
              <a:t>on the selected program and sensor inputs, the microcontroller executes control algorithms to regulate the motor speed, water inlet valve, and other components. It ensures the right amount of water is added, the drum rotates at the desired speed, and the temperature is maintained as per the program.</a:t>
            </a:r>
          </a:p>
          <a:p>
            <a:pPr algn="just"/>
            <a:endParaRPr lang="en-US"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2781179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washing machine </a:t>
            </a:r>
            <a:r>
              <a:rPr lang="en-IN" dirty="0" smtClean="0"/>
              <a:t>(</a:t>
            </a:r>
            <a:r>
              <a:rPr lang="en-IN" dirty="0" err="1" smtClean="0"/>
              <a:t>Cont</a:t>
            </a:r>
            <a:r>
              <a:rPr lang="en-IN" dirty="0" smtClean="0"/>
              <a:t>)</a:t>
            </a:r>
            <a:endParaRPr lang="en-IN" dirty="0"/>
          </a:p>
        </p:txBody>
      </p:sp>
      <p:sp>
        <p:nvSpPr>
          <p:cNvPr id="3" name="Content Placeholder 2"/>
          <p:cNvSpPr>
            <a:spLocks noGrp="1"/>
          </p:cNvSpPr>
          <p:nvPr>
            <p:ph idx="1"/>
          </p:nvPr>
        </p:nvSpPr>
        <p:spPr/>
        <p:txBody>
          <a:bodyPr>
            <a:normAutofit fontScale="92500"/>
          </a:bodyPr>
          <a:lstStyle/>
          <a:p>
            <a:r>
              <a:rPr lang="en-US" b="1" dirty="0"/>
              <a:t>User Feedback and Display: </a:t>
            </a:r>
            <a:r>
              <a:rPr lang="en-US" dirty="0"/>
              <a:t>The microcontroller communicates with the user interface to provide feedback on the current stage of the wash cycle, display program options, and indicate any errors or notifications.</a:t>
            </a:r>
          </a:p>
          <a:p>
            <a:endParaRPr lang="en-US" dirty="0"/>
          </a:p>
          <a:p>
            <a:r>
              <a:rPr lang="en-US" b="1" dirty="0"/>
              <a:t>Safety Features: </a:t>
            </a:r>
            <a:r>
              <a:rPr lang="en-US" dirty="0"/>
              <a:t>The microcontroller incorporates safety features, such as detecting abnormal sensor readings, monitoring water overflow, and ensuring proper door lock status, to ensure safe and reliable operation.</a:t>
            </a:r>
          </a:p>
          <a:p>
            <a:endParaRPr lang="en-US" dirty="0"/>
          </a:p>
          <a:p>
            <a:r>
              <a:rPr lang="en-US" b="1" dirty="0"/>
              <a:t>Power Management: </a:t>
            </a:r>
            <a:r>
              <a:rPr lang="en-US" dirty="0"/>
              <a:t>The microcontroller manages power consumption by controlling the operation of various components, optimizing energy usage, and putting the system into low-power modes when not in use.</a:t>
            </a:r>
          </a:p>
          <a:p>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7909991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6725"/>
          </a:xfrm>
        </p:spPr>
        <p:txBody>
          <a:bodyPr/>
          <a:lstStyle/>
          <a:p>
            <a:r>
              <a:rPr lang="en-IN" dirty="0" smtClean="0"/>
              <a:t>Unit-2: Introduction</a:t>
            </a:r>
            <a:endParaRPr lang="en-IN" dirty="0"/>
          </a:p>
        </p:txBody>
      </p:sp>
      <p:sp>
        <p:nvSpPr>
          <p:cNvPr id="3" name="Content Placeholder 2"/>
          <p:cNvSpPr>
            <a:spLocks noGrp="1"/>
          </p:cNvSpPr>
          <p:nvPr>
            <p:ph idx="1"/>
          </p:nvPr>
        </p:nvSpPr>
        <p:spPr/>
        <p:txBody>
          <a:bodyPr/>
          <a:lstStyle/>
          <a:p>
            <a:pPr marL="0" indent="0" algn="just">
              <a:buNone/>
            </a:pPr>
            <a:r>
              <a:rPr lang="en-US" dirty="0"/>
              <a:t>Integrated Development Environment(Ide) And Programming: Basics of Embedded C Programming, </a:t>
            </a:r>
            <a:r>
              <a:rPr lang="en-US" dirty="0" smtClean="0"/>
              <a:t>Data Types, Arithmetic &amp; Logical Operators, Loops, Functions, #define Macros, Structures (Declaration and Accessing data </a:t>
            </a:r>
            <a:r>
              <a:rPr lang="en-US" dirty="0"/>
              <a:t>members). Integrated Development Environment tools: Editor, Compiler, Linker</a:t>
            </a:r>
            <a:r>
              <a:rPr lang="en-US" dirty="0" smtClean="0"/>
              <a:t>, Loader</a:t>
            </a:r>
            <a:r>
              <a:rPr lang="en-US" dirty="0"/>
              <a:t>, Debugger </a:t>
            </a:r>
            <a:r>
              <a:rPr lang="en-US" dirty="0" smtClean="0"/>
              <a:t>(</a:t>
            </a:r>
            <a:r>
              <a:rPr lang="en-US" dirty="0"/>
              <a:t>Definitions only). Practice: Working with Arduino IDE(Simple programs on Operators, Loops and Functions).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9120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Integrated Development Environment(Ide) </a:t>
            </a:r>
            <a:r>
              <a:rPr lang="en-US" sz="3200" dirty="0" smtClean="0"/>
              <a:t>and </a:t>
            </a:r>
            <a:r>
              <a:rPr lang="en-US" sz="3200" dirty="0"/>
              <a:t>Programming: </a:t>
            </a:r>
            <a:endParaRPr lang="en-IN" sz="3200" dirty="0"/>
          </a:p>
        </p:txBody>
      </p:sp>
      <p:sp>
        <p:nvSpPr>
          <p:cNvPr id="3" name="Content Placeholder 2"/>
          <p:cNvSpPr>
            <a:spLocks noGrp="1"/>
          </p:cNvSpPr>
          <p:nvPr>
            <p:ph idx="1"/>
          </p:nvPr>
        </p:nvSpPr>
        <p:spPr/>
        <p:txBody>
          <a:bodyPr/>
          <a:lstStyle/>
          <a:p>
            <a:pPr algn="just"/>
            <a:r>
              <a:rPr lang="en-US" dirty="0"/>
              <a:t>An Integrated Development Environment (IDE) is a software application that provides a comprehensive set of tools and features for writing, testing, and debugging code. </a:t>
            </a:r>
            <a:endParaRPr lang="en-US" dirty="0" smtClean="0"/>
          </a:p>
          <a:p>
            <a:pPr marL="0" indent="0" algn="just">
              <a:buNone/>
            </a:pPr>
            <a:endParaRPr lang="en-US" dirty="0"/>
          </a:p>
          <a:p>
            <a:pPr algn="just"/>
            <a:r>
              <a:rPr lang="en-US" dirty="0"/>
              <a:t>When it comes to Arduino programming, there are specific IDEs tailored for working with Arduino boards. </a:t>
            </a:r>
            <a:endParaRPr lang="en-US" dirty="0" smtClean="0"/>
          </a:p>
          <a:p>
            <a:pPr algn="just"/>
            <a:endParaRPr lang="en-US" dirty="0" smtClean="0"/>
          </a:p>
          <a:p>
            <a:pPr algn="just"/>
            <a:r>
              <a:rPr lang="en-US" dirty="0" smtClean="0"/>
              <a:t>The </a:t>
            </a:r>
            <a:r>
              <a:rPr lang="en-US" dirty="0"/>
              <a:t>official Arduino IDE is the most commonly used IDE for Arduino development, but there are also alternative IDEs available, such as </a:t>
            </a:r>
            <a:r>
              <a:rPr lang="en-US" dirty="0" err="1"/>
              <a:t>PlatformIO</a:t>
            </a:r>
            <a:r>
              <a:rPr lang="en-US" dirty="0"/>
              <a:t> and Visual Studio Code with Arduino extensions.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3360945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9004"/>
          </a:xfrm>
        </p:spPr>
        <p:txBody>
          <a:bodyPr/>
          <a:lstStyle/>
          <a:p>
            <a:r>
              <a:rPr lang="en-IN" dirty="0"/>
              <a:t>Definition of Embedded Systems</a:t>
            </a:r>
          </a:p>
        </p:txBody>
      </p:sp>
      <p:sp>
        <p:nvSpPr>
          <p:cNvPr id="3" name="Content Placeholder 2"/>
          <p:cNvSpPr>
            <a:spLocks noGrp="1"/>
          </p:cNvSpPr>
          <p:nvPr>
            <p:ph idx="1"/>
          </p:nvPr>
        </p:nvSpPr>
        <p:spPr/>
        <p:txBody>
          <a:bodyPr/>
          <a:lstStyle/>
          <a:p>
            <a:pPr algn="just"/>
            <a:r>
              <a:rPr lang="en-US" dirty="0"/>
              <a:t>Embedded Systems: An embedded system is a combination of computer hardware and software designed for a specific function. </a:t>
            </a:r>
            <a:endParaRPr lang="en-US" dirty="0" smtClean="0"/>
          </a:p>
          <a:p>
            <a:pPr algn="just"/>
            <a:r>
              <a:rPr lang="en-US" dirty="0" smtClean="0"/>
              <a:t>Embedded </a:t>
            </a:r>
            <a:r>
              <a:rPr lang="en-US" dirty="0"/>
              <a:t>systems may also function within a larger system. The systems can be programmable or have a fixed functionality</a:t>
            </a:r>
            <a:r>
              <a:rPr lang="en-US" dirty="0" smtClean="0"/>
              <a:t>.</a:t>
            </a:r>
          </a:p>
          <a:p>
            <a:pPr algn="just"/>
            <a:r>
              <a:rPr lang="en-US" dirty="0" smtClean="0"/>
              <a:t>They </a:t>
            </a:r>
            <a:r>
              <a:rPr lang="en-US" dirty="0"/>
              <a:t>are dedicated to a specific function or set of functions.</a:t>
            </a:r>
          </a:p>
          <a:p>
            <a:pPr algn="just"/>
            <a:r>
              <a:rPr lang="en-US" dirty="0"/>
              <a:t>Embedded systems have limited resources (memory, processing power) and are often real-time systems.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902431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Key </a:t>
            </a:r>
            <a:r>
              <a:rPr lang="en-US" sz="4000" dirty="0"/>
              <a:t>components and functionalities of an Arduino IDE:</a:t>
            </a:r>
            <a:endParaRPr lang="en-IN" sz="4000" dirty="0"/>
          </a:p>
        </p:txBody>
      </p:sp>
      <p:sp>
        <p:nvSpPr>
          <p:cNvPr id="3" name="Content Placeholder 2"/>
          <p:cNvSpPr>
            <a:spLocks noGrp="1"/>
          </p:cNvSpPr>
          <p:nvPr>
            <p:ph idx="1"/>
          </p:nvPr>
        </p:nvSpPr>
        <p:spPr/>
        <p:txBody>
          <a:bodyPr>
            <a:normAutofit fontScale="85000" lnSpcReduction="20000"/>
          </a:bodyPr>
          <a:lstStyle/>
          <a:p>
            <a:pPr algn="just"/>
            <a:r>
              <a:rPr lang="en-US" b="1" dirty="0"/>
              <a:t>Code Editor</a:t>
            </a:r>
            <a:r>
              <a:rPr lang="en-US" dirty="0"/>
              <a:t>: The IDE provides a code editor where you can write your Arduino programs. It offers features like syntax highlighting, auto-completion, and indentation to assist you in writing clean and error-free code. The code editor is where you write the instructions that control the behavior of your Arduino board.</a:t>
            </a:r>
          </a:p>
          <a:p>
            <a:pPr algn="just"/>
            <a:endParaRPr lang="en-US" dirty="0"/>
          </a:p>
          <a:p>
            <a:pPr algn="just"/>
            <a:r>
              <a:rPr lang="en-US" b="1" dirty="0"/>
              <a:t>Library Manager</a:t>
            </a:r>
            <a:r>
              <a:rPr lang="en-US" dirty="0"/>
              <a:t>: Arduino libraries are collections of pre-written code that provide additional functionality and simplify complex tasks. The IDE includes a library manager that allows you to easily search, install, and manage libraries required for your project. Libraries provide ready-to-use functions for tasks like controlling LEDs, reading sensors, or communicating with other devices.</a:t>
            </a:r>
          </a:p>
          <a:p>
            <a:pPr algn="just"/>
            <a:endParaRPr lang="en-US" dirty="0"/>
          </a:p>
          <a:p>
            <a:pPr algn="just"/>
            <a:r>
              <a:rPr lang="en-US" b="1" dirty="0"/>
              <a:t>Compiler and Uploader</a:t>
            </a:r>
            <a:r>
              <a:rPr lang="en-US" dirty="0"/>
              <a:t>: Once you have written your Arduino code, the IDE compiles it into machine-readable instructions that can be understood by the Arduino board's microcontroller. The compiler checks for syntax errors and other issues in your code. After successful compilation, the IDE uploads the compiled code to the Arduino board, making it ready to run.</a:t>
            </a:r>
          </a:p>
          <a:p>
            <a:endParaRPr lang="en-US"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0553811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Key components and functionalities of an Arduino IDE</a:t>
            </a:r>
            <a:r>
              <a:rPr lang="en-US" sz="4000" dirty="0" smtClean="0"/>
              <a:t>: (Cont.)</a:t>
            </a:r>
            <a:endParaRPr lang="en-IN" sz="4000" dirty="0"/>
          </a:p>
        </p:txBody>
      </p:sp>
      <p:sp>
        <p:nvSpPr>
          <p:cNvPr id="3" name="Content Placeholder 2"/>
          <p:cNvSpPr>
            <a:spLocks noGrp="1"/>
          </p:cNvSpPr>
          <p:nvPr>
            <p:ph idx="1"/>
          </p:nvPr>
        </p:nvSpPr>
        <p:spPr/>
        <p:txBody>
          <a:bodyPr/>
          <a:lstStyle/>
          <a:p>
            <a:pPr algn="just"/>
            <a:r>
              <a:rPr lang="en-US" b="1" dirty="0"/>
              <a:t>Serial Monitor: </a:t>
            </a:r>
            <a:r>
              <a:rPr lang="en-US" dirty="0"/>
              <a:t>The IDE provides a serial monitor tool that allows you to communicate with your Arduino board through the serial port. It displays the data sent by the Arduino and allows you to send commands or instructions from the computer to the board. The serial monitor is useful for debugging and monitoring the behavior of your Arduino programs.</a:t>
            </a:r>
          </a:p>
          <a:p>
            <a:pPr algn="just"/>
            <a:endParaRPr lang="en-US" dirty="0"/>
          </a:p>
          <a:p>
            <a:pPr algn="just"/>
            <a:r>
              <a:rPr lang="en-US" b="1" dirty="0"/>
              <a:t>Integrated Examples: </a:t>
            </a:r>
            <a:r>
              <a:rPr lang="en-US" dirty="0"/>
              <a:t>Arduino IDE comes with a set of pre-built examples that demonstrate various functionalities of the Arduino board and its peripherals. These examples can be accessed from the IDE's menu and serve as a starting point for learning and building your own projects.</a:t>
            </a:r>
          </a:p>
          <a:p>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647534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4000" dirty="0"/>
              <a:t>Basics of Embedded C Programming</a:t>
            </a:r>
            <a:endParaRPr lang="en-IN" sz="4000" dirty="0"/>
          </a:p>
        </p:txBody>
      </p:sp>
      <p:sp>
        <p:nvSpPr>
          <p:cNvPr id="3" name="Content Placeholder 2"/>
          <p:cNvSpPr>
            <a:spLocks noGrp="1"/>
          </p:cNvSpPr>
          <p:nvPr>
            <p:ph idx="1"/>
          </p:nvPr>
        </p:nvSpPr>
        <p:spPr/>
        <p:txBody>
          <a:bodyPr/>
          <a:lstStyle/>
          <a:p>
            <a:pPr algn="just"/>
            <a:r>
              <a:rPr lang="en-US" dirty="0"/>
              <a:t>Embedded C programming with respect to Arduino involves writing code in the C programming language to control and interact with Arduino boards. </a:t>
            </a:r>
            <a:endParaRPr lang="en-US" dirty="0" smtClean="0"/>
          </a:p>
          <a:p>
            <a:pPr algn="just"/>
            <a:endParaRPr lang="en-US" dirty="0"/>
          </a:p>
          <a:p>
            <a:pPr algn="just"/>
            <a:r>
              <a:rPr lang="en-US" dirty="0" smtClean="0"/>
              <a:t>Arduino </a:t>
            </a:r>
            <a:r>
              <a:rPr lang="en-US" dirty="0"/>
              <a:t>uses a simplified version of C/C++ that provides libraries and functions specifically designed for the Arduino platform. </a:t>
            </a:r>
            <a:endParaRPr lang="en-US" dirty="0" smtClean="0"/>
          </a:p>
          <a:p>
            <a:pPr algn="just"/>
            <a:endParaRPr lang="en-US" dirty="0"/>
          </a:p>
          <a:p>
            <a:pPr algn="just"/>
            <a:r>
              <a:rPr lang="en-US" b="1" dirty="0"/>
              <a:t>Sketch</a:t>
            </a:r>
            <a:r>
              <a:rPr lang="en-US" dirty="0"/>
              <a:t> − The first new terminology is the Arduino program called “sketch”.</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3226257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an Arduino Program:</a:t>
            </a:r>
            <a:endParaRPr lang="en-IN" dirty="0"/>
          </a:p>
        </p:txBody>
      </p:sp>
      <p:sp>
        <p:nvSpPr>
          <p:cNvPr id="3" name="Content Placeholder 2"/>
          <p:cNvSpPr>
            <a:spLocks noGrp="1"/>
          </p:cNvSpPr>
          <p:nvPr>
            <p:ph sz="half" idx="1"/>
          </p:nvPr>
        </p:nvSpPr>
        <p:spPr/>
        <p:txBody>
          <a:bodyPr>
            <a:normAutofit fontScale="92500" lnSpcReduction="20000"/>
          </a:bodyPr>
          <a:lstStyle/>
          <a:p>
            <a:pPr algn="just"/>
            <a:r>
              <a:rPr lang="en-US" dirty="0"/>
              <a:t>Every Arduino program must have two essential functions: </a:t>
            </a:r>
            <a:endParaRPr lang="en-US" dirty="0" smtClean="0"/>
          </a:p>
          <a:p>
            <a:pPr lvl="1" algn="just"/>
            <a:r>
              <a:rPr lang="en-US" b="1" dirty="0" smtClean="0"/>
              <a:t>setup</a:t>
            </a:r>
            <a:r>
              <a:rPr lang="en-US" b="1" dirty="0"/>
              <a:t>() and loop().</a:t>
            </a:r>
          </a:p>
          <a:p>
            <a:pPr algn="just"/>
            <a:r>
              <a:rPr lang="en-US" dirty="0"/>
              <a:t>The </a:t>
            </a:r>
            <a:r>
              <a:rPr lang="en-US" b="1" dirty="0"/>
              <a:t>setup() </a:t>
            </a:r>
            <a:r>
              <a:rPr lang="en-US" dirty="0"/>
              <a:t>function is called once when the Arduino board starts. </a:t>
            </a:r>
            <a:endParaRPr lang="en-US" dirty="0" smtClean="0"/>
          </a:p>
          <a:p>
            <a:pPr algn="just"/>
            <a:r>
              <a:rPr lang="en-US" dirty="0" smtClean="0"/>
              <a:t>It </a:t>
            </a:r>
            <a:r>
              <a:rPr lang="en-US" dirty="0"/>
              <a:t>is used for initializing variables, setting pin modes, and configuring any necessary settings.</a:t>
            </a:r>
          </a:p>
          <a:p>
            <a:pPr algn="just"/>
            <a:r>
              <a:rPr lang="en-US" dirty="0"/>
              <a:t>The </a:t>
            </a:r>
            <a:r>
              <a:rPr lang="en-US" b="1" dirty="0"/>
              <a:t>loop() </a:t>
            </a:r>
            <a:r>
              <a:rPr lang="en-US" dirty="0"/>
              <a:t>function is called repeatedly after the setup() function. </a:t>
            </a:r>
            <a:endParaRPr lang="en-US" dirty="0" smtClean="0"/>
          </a:p>
          <a:p>
            <a:pPr algn="just"/>
            <a:r>
              <a:rPr lang="en-US" dirty="0" smtClean="0"/>
              <a:t>It </a:t>
            </a:r>
            <a:r>
              <a:rPr lang="en-US" dirty="0"/>
              <a:t>contains the main logic of your program that will execute in a continuous loop until the board is powered off.</a:t>
            </a:r>
            <a:endParaRPr lang="en-IN" dirty="0"/>
          </a:p>
        </p:txBody>
      </p:sp>
      <p:sp>
        <p:nvSpPr>
          <p:cNvPr id="6" name="Content Placeholder 5"/>
          <p:cNvSpPr>
            <a:spLocks noGrp="1"/>
          </p:cNvSpPr>
          <p:nvPr>
            <p:ph sz="half" idx="2"/>
          </p:nvPr>
        </p:nvSpPr>
        <p:spPr/>
        <p:txBody>
          <a:bodyPr>
            <a:normAutofit fontScale="92500" lnSpcReduction="20000"/>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33</a:t>
            </a:fld>
            <a:endParaRPr lang="en-US" dirty="0"/>
          </a:p>
        </p:txBody>
      </p:sp>
      <p:pic>
        <p:nvPicPr>
          <p:cNvPr id="7" name="Picture 6"/>
          <p:cNvPicPr>
            <a:picLocks noChangeAspect="1"/>
          </p:cNvPicPr>
          <p:nvPr/>
        </p:nvPicPr>
        <p:blipFill>
          <a:blip r:embed="rId2"/>
          <a:stretch>
            <a:fillRect/>
          </a:stretch>
        </p:blipFill>
        <p:spPr>
          <a:xfrm>
            <a:off x="5936974" y="1447800"/>
            <a:ext cx="4551182" cy="5019675"/>
          </a:xfrm>
          <a:prstGeom prst="rect">
            <a:avLst/>
          </a:prstGeom>
        </p:spPr>
      </p:pic>
    </p:spTree>
    <p:extLst>
      <p:ext uri="{BB962C8B-B14F-4D97-AF65-F5344CB8AC3E}">
        <p14:creationId xmlns:p14="http://schemas.microsoft.com/office/powerpoint/2010/main" val="419678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Pin Definitions:</a:t>
            </a:r>
          </a:p>
        </p:txBody>
      </p:sp>
      <p:sp>
        <p:nvSpPr>
          <p:cNvPr id="8" name="Content Placeholder 7"/>
          <p:cNvSpPr>
            <a:spLocks noGrp="1"/>
          </p:cNvSpPr>
          <p:nvPr>
            <p:ph sz="half" idx="1"/>
          </p:nvPr>
        </p:nvSpPr>
        <p:spPr/>
        <p:txBody>
          <a:bodyPr>
            <a:normAutofit fontScale="92500" lnSpcReduction="20000"/>
          </a:bodyPr>
          <a:lstStyle/>
          <a:p>
            <a:pPr algn="just"/>
            <a:r>
              <a:rPr lang="en-US" dirty="0"/>
              <a:t>Arduino boards have a set of </a:t>
            </a:r>
            <a:r>
              <a:rPr lang="en-US" b="1" dirty="0"/>
              <a:t>digital input/output (I/O) pins and analog input pins.</a:t>
            </a:r>
          </a:p>
          <a:p>
            <a:pPr algn="just"/>
            <a:r>
              <a:rPr lang="en-US" b="1" dirty="0"/>
              <a:t>Digital pins </a:t>
            </a:r>
            <a:r>
              <a:rPr lang="en-US" dirty="0"/>
              <a:t>can be used for both input and output operations. They are typically labeled with numbers (e.g., 2, 3, 4, etc.).</a:t>
            </a:r>
          </a:p>
          <a:p>
            <a:pPr algn="just"/>
            <a:r>
              <a:rPr lang="en-US" b="1" dirty="0"/>
              <a:t>Analog input</a:t>
            </a:r>
            <a:r>
              <a:rPr lang="en-US" dirty="0"/>
              <a:t> pins can read analog values from sensors or other analog devices. They are labeled with an 'A' followed by a number (e.g., A0, A1, A2, etc.).</a:t>
            </a:r>
          </a:p>
          <a:p>
            <a:pPr algn="just"/>
            <a:r>
              <a:rPr lang="en-US" b="1" dirty="0"/>
              <a:t>Pin mode </a:t>
            </a:r>
            <a:r>
              <a:rPr lang="en-US" dirty="0"/>
              <a:t>should be set using </a:t>
            </a:r>
            <a:r>
              <a:rPr lang="en-US" dirty="0" err="1"/>
              <a:t>pinMode</a:t>
            </a:r>
            <a:r>
              <a:rPr lang="en-US" dirty="0"/>
              <a:t>() function as either INPUT or OUTPUT before using the pin for reading or writing operations.</a:t>
            </a:r>
            <a:endParaRPr lang="en-IN" dirty="0"/>
          </a:p>
        </p:txBody>
      </p:sp>
      <p:sp>
        <p:nvSpPr>
          <p:cNvPr id="9" name="Content Placeholder 8"/>
          <p:cNvSpPr>
            <a:spLocks noGrp="1"/>
          </p:cNvSpPr>
          <p:nvPr>
            <p:ph sz="half" idx="2"/>
          </p:nvPr>
        </p:nvSpPr>
        <p:spPr/>
        <p:txBody>
          <a:bodyPr>
            <a:normAutofit fontScale="92500" lnSpcReduction="20000"/>
          </a:bodyPr>
          <a:lstStyle/>
          <a:p>
            <a:endParaRPr lang="en-IN"/>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34</a:t>
            </a:fld>
            <a:endParaRPr lang="en-US" dirty="0"/>
          </a:p>
        </p:txBody>
      </p:sp>
      <p:pic>
        <p:nvPicPr>
          <p:cNvPr id="10" name="Picture 9"/>
          <p:cNvPicPr>
            <a:picLocks noChangeAspect="1"/>
          </p:cNvPicPr>
          <p:nvPr/>
        </p:nvPicPr>
        <p:blipFill>
          <a:blip r:embed="rId2"/>
          <a:stretch>
            <a:fillRect/>
          </a:stretch>
        </p:blipFill>
        <p:spPr>
          <a:xfrm>
            <a:off x="5654493" y="2056092"/>
            <a:ext cx="4577002" cy="3039416"/>
          </a:xfrm>
          <a:prstGeom prst="rect">
            <a:avLst/>
          </a:prstGeom>
        </p:spPr>
      </p:pic>
    </p:spTree>
    <p:extLst>
      <p:ext uri="{BB962C8B-B14F-4D97-AF65-F5344CB8AC3E}">
        <p14:creationId xmlns:p14="http://schemas.microsoft.com/office/powerpoint/2010/main" val="4191189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Input/Output:</a:t>
            </a:r>
          </a:p>
        </p:txBody>
      </p:sp>
      <p:sp>
        <p:nvSpPr>
          <p:cNvPr id="3" name="Content Placeholder 2"/>
          <p:cNvSpPr>
            <a:spLocks noGrp="1"/>
          </p:cNvSpPr>
          <p:nvPr>
            <p:ph sz="half" idx="1"/>
          </p:nvPr>
        </p:nvSpPr>
        <p:spPr/>
        <p:txBody>
          <a:bodyPr/>
          <a:lstStyle/>
          <a:p>
            <a:r>
              <a:rPr lang="en-US" dirty="0"/>
              <a:t>To read from a digital pin, you can use the </a:t>
            </a:r>
            <a:r>
              <a:rPr lang="en-US" dirty="0" err="1"/>
              <a:t>digitalRead</a:t>
            </a:r>
            <a:r>
              <a:rPr lang="en-US" dirty="0"/>
              <a:t>() function, which returns either HIGH or LOW.</a:t>
            </a:r>
          </a:p>
          <a:p>
            <a:endParaRPr lang="en-US" dirty="0" smtClean="0"/>
          </a:p>
          <a:p>
            <a:r>
              <a:rPr lang="en-US" dirty="0" smtClean="0"/>
              <a:t>To </a:t>
            </a:r>
            <a:r>
              <a:rPr lang="en-US" dirty="0"/>
              <a:t>write to a digital pin, use the </a:t>
            </a:r>
            <a:r>
              <a:rPr lang="en-US" dirty="0" err="1"/>
              <a:t>digitalWrite</a:t>
            </a:r>
            <a:r>
              <a:rPr lang="en-US" dirty="0"/>
              <a:t>() function. You can set the pin to HIGH or LOW.</a:t>
            </a:r>
            <a:endParaRPr lang="en-IN" dirty="0"/>
          </a:p>
        </p:txBody>
      </p:sp>
      <p:sp>
        <p:nvSpPr>
          <p:cNvPr id="6" name="Content Placeholder 5"/>
          <p:cNvSpPr>
            <a:spLocks noGrp="1"/>
          </p:cNvSpPr>
          <p:nvPr>
            <p:ph sz="half" idx="2"/>
          </p:nvPr>
        </p:nvSpPr>
        <p:spPr/>
        <p:txBody>
          <a:bodyPr/>
          <a:lstStyle/>
          <a:p>
            <a:endParaRPr lang="en-IN" dirty="0" smtClean="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35</a:t>
            </a:fld>
            <a:endParaRPr lang="en-US" dirty="0"/>
          </a:p>
        </p:txBody>
      </p:sp>
      <p:pic>
        <p:nvPicPr>
          <p:cNvPr id="11" name="Picture 10"/>
          <p:cNvPicPr>
            <a:picLocks noChangeAspect="1"/>
          </p:cNvPicPr>
          <p:nvPr/>
        </p:nvPicPr>
        <p:blipFill>
          <a:blip r:embed="rId2"/>
          <a:stretch>
            <a:fillRect/>
          </a:stretch>
        </p:blipFill>
        <p:spPr>
          <a:xfrm>
            <a:off x="5499031" y="2056092"/>
            <a:ext cx="4551803" cy="1782068"/>
          </a:xfrm>
          <a:prstGeom prst="rect">
            <a:avLst/>
          </a:prstGeom>
        </p:spPr>
      </p:pic>
    </p:spTree>
    <p:extLst>
      <p:ext uri="{BB962C8B-B14F-4D97-AF65-F5344CB8AC3E}">
        <p14:creationId xmlns:p14="http://schemas.microsoft.com/office/powerpoint/2010/main" val="15856330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Summarize the working of the following code:</a:t>
            </a:r>
            <a:endParaRPr lang="en-IN" dirty="0"/>
          </a:p>
        </p:txBody>
      </p:sp>
      <p:sp>
        <p:nvSpPr>
          <p:cNvPr id="10" name="Content Placeholder 9"/>
          <p:cNvSpPr>
            <a:spLocks noGrp="1"/>
          </p:cNvSpPr>
          <p:nvPr>
            <p:ph sz="half" idx="1"/>
          </p:nvPr>
        </p:nvSpPr>
        <p:spPr/>
        <p:txBody>
          <a:bodyPr/>
          <a:lstStyle/>
          <a:p>
            <a:endParaRPr lang="en-IN"/>
          </a:p>
        </p:txBody>
      </p:sp>
      <p:sp>
        <p:nvSpPr>
          <p:cNvPr id="11" name="Content Placeholder 10"/>
          <p:cNvSpPr>
            <a:spLocks noGrp="1"/>
          </p:cNvSpPr>
          <p:nvPr>
            <p:ph sz="half" idx="2"/>
          </p:nvPr>
        </p:nvSpPr>
        <p:spPr/>
        <p:txBody>
          <a:bodyPr/>
          <a:lstStyle/>
          <a:p>
            <a:pPr marL="0" indent="0">
              <a:buNone/>
            </a:pPr>
            <a:r>
              <a:rPr lang="en-US" b="1" dirty="0" smtClean="0"/>
              <a:t>Summary:</a:t>
            </a:r>
            <a:endParaRPr lang="en-IN" b="1"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36</a:t>
            </a:fld>
            <a:endParaRPr lang="en-US" dirty="0"/>
          </a:p>
        </p:txBody>
      </p:sp>
      <p:pic>
        <p:nvPicPr>
          <p:cNvPr id="12" name="Picture 11"/>
          <p:cNvPicPr>
            <a:picLocks noChangeAspect="1"/>
          </p:cNvPicPr>
          <p:nvPr/>
        </p:nvPicPr>
        <p:blipFill>
          <a:blip r:embed="rId2"/>
          <a:stretch>
            <a:fillRect/>
          </a:stretch>
        </p:blipFill>
        <p:spPr>
          <a:xfrm>
            <a:off x="1145152" y="2151933"/>
            <a:ext cx="4312658" cy="4008561"/>
          </a:xfrm>
          <a:prstGeom prst="rect">
            <a:avLst/>
          </a:prstGeom>
        </p:spPr>
      </p:pic>
    </p:spTree>
    <p:extLst>
      <p:ext uri="{BB962C8B-B14F-4D97-AF65-F5344CB8AC3E}">
        <p14:creationId xmlns:p14="http://schemas.microsoft.com/office/powerpoint/2010/main" val="7647017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Analog Input:</a:t>
            </a:r>
          </a:p>
        </p:txBody>
      </p:sp>
      <p:sp>
        <p:nvSpPr>
          <p:cNvPr id="3" name="Content Placeholder 2"/>
          <p:cNvSpPr>
            <a:spLocks noGrp="1"/>
          </p:cNvSpPr>
          <p:nvPr>
            <p:ph sz="half" idx="1"/>
          </p:nvPr>
        </p:nvSpPr>
        <p:spPr>
          <a:xfrm>
            <a:off x="546531" y="2031593"/>
            <a:ext cx="4396339" cy="4195763"/>
          </a:xfrm>
        </p:spPr>
        <p:txBody>
          <a:bodyPr/>
          <a:lstStyle/>
          <a:p>
            <a:pPr algn="just"/>
            <a:r>
              <a:rPr lang="en-US" dirty="0"/>
              <a:t>To read analog values from an analog input pin, use the </a:t>
            </a:r>
            <a:r>
              <a:rPr lang="en-US" dirty="0" err="1"/>
              <a:t>analogRead</a:t>
            </a:r>
            <a:r>
              <a:rPr lang="en-US" dirty="0"/>
              <a:t>() function. It returns a value between 0 and 1023.</a:t>
            </a:r>
          </a:p>
          <a:p>
            <a:pPr algn="just"/>
            <a:r>
              <a:rPr lang="en-US" dirty="0"/>
              <a:t>For example, to read from analog pin A0 and write the value to a digital pin:</a:t>
            </a:r>
            <a:endParaRPr lang="en-IN" dirty="0"/>
          </a:p>
        </p:txBody>
      </p:sp>
      <p:sp>
        <p:nvSpPr>
          <p:cNvPr id="4" name="Content Placeholder 3"/>
          <p:cNvSpPr>
            <a:spLocks noGrp="1"/>
          </p:cNvSpPr>
          <p:nvPr>
            <p:ph sz="half" idx="2"/>
          </p:nvPr>
        </p:nvSpPr>
        <p:spPr/>
        <p:txBody>
          <a:bodyPr/>
          <a:lstStyle/>
          <a:p>
            <a:endParaRPr lang="en-IN"/>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37</a:t>
            </a:fld>
            <a:endParaRPr lang="en-US" dirty="0"/>
          </a:p>
        </p:txBody>
      </p:sp>
      <p:pic>
        <p:nvPicPr>
          <p:cNvPr id="7" name="Picture 6"/>
          <p:cNvPicPr>
            <a:picLocks noChangeAspect="1"/>
          </p:cNvPicPr>
          <p:nvPr/>
        </p:nvPicPr>
        <p:blipFill>
          <a:blip r:embed="rId2"/>
          <a:stretch>
            <a:fillRect/>
          </a:stretch>
        </p:blipFill>
        <p:spPr>
          <a:xfrm>
            <a:off x="5222481" y="2148857"/>
            <a:ext cx="5260364" cy="3393352"/>
          </a:xfrm>
          <a:prstGeom prst="rect">
            <a:avLst/>
          </a:prstGeom>
        </p:spPr>
      </p:pic>
    </p:spTree>
    <p:extLst>
      <p:ext uri="{BB962C8B-B14F-4D97-AF65-F5344CB8AC3E}">
        <p14:creationId xmlns:p14="http://schemas.microsoft.com/office/powerpoint/2010/main" val="22709639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and Libraries:</a:t>
            </a:r>
          </a:p>
        </p:txBody>
      </p:sp>
      <p:sp>
        <p:nvSpPr>
          <p:cNvPr id="3" name="Content Placeholder 2"/>
          <p:cNvSpPr>
            <a:spLocks noGrp="1"/>
          </p:cNvSpPr>
          <p:nvPr>
            <p:ph sz="half" idx="1"/>
          </p:nvPr>
        </p:nvSpPr>
        <p:spPr/>
        <p:txBody>
          <a:bodyPr/>
          <a:lstStyle/>
          <a:p>
            <a:pPr algn="just"/>
            <a:r>
              <a:rPr lang="en-US" dirty="0"/>
              <a:t>Arduino provides various built-in functions and libraries that simplify common tasks.</a:t>
            </a:r>
          </a:p>
          <a:p>
            <a:pPr algn="just"/>
            <a:r>
              <a:rPr lang="en-US" dirty="0"/>
              <a:t>Examples include delay() for introducing delays, Serial library for serial communication, and libraries for specific sensors or devices.</a:t>
            </a:r>
          </a:p>
          <a:p>
            <a:pPr algn="just"/>
            <a:r>
              <a:rPr lang="en-US" dirty="0"/>
              <a:t>Libraries can be included using the #include directive at the beginning of the program.</a:t>
            </a:r>
          </a:p>
          <a:p>
            <a:pPr algn="just"/>
            <a:r>
              <a:rPr lang="en-US" dirty="0"/>
              <a:t>For example, to use the Servo library for controlling a servo motor:</a:t>
            </a:r>
            <a:endParaRPr lang="en-IN" dirty="0"/>
          </a:p>
        </p:txBody>
      </p:sp>
      <p:sp>
        <p:nvSpPr>
          <p:cNvPr id="4" name="Content Placeholder 3"/>
          <p:cNvSpPr>
            <a:spLocks noGrp="1"/>
          </p:cNvSpPr>
          <p:nvPr>
            <p:ph sz="half" idx="2"/>
          </p:nvPr>
        </p:nvSpPr>
        <p:spPr/>
        <p:txBody>
          <a:bodyPr/>
          <a:lstStyle/>
          <a:p>
            <a:endParaRPr lang="en-IN"/>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38</a:t>
            </a:fld>
            <a:endParaRPr lang="en-US" dirty="0"/>
          </a:p>
        </p:txBody>
      </p:sp>
      <p:pic>
        <p:nvPicPr>
          <p:cNvPr id="7" name="Picture 6"/>
          <p:cNvPicPr>
            <a:picLocks noChangeAspect="1"/>
          </p:cNvPicPr>
          <p:nvPr/>
        </p:nvPicPr>
        <p:blipFill>
          <a:blip r:embed="rId2"/>
          <a:stretch>
            <a:fillRect/>
          </a:stretch>
        </p:blipFill>
        <p:spPr>
          <a:xfrm>
            <a:off x="6392830" y="2056092"/>
            <a:ext cx="3812845" cy="4200245"/>
          </a:xfrm>
          <a:prstGeom prst="rect">
            <a:avLst/>
          </a:prstGeom>
        </p:spPr>
      </p:pic>
    </p:spTree>
    <p:extLst>
      <p:ext uri="{BB962C8B-B14F-4D97-AF65-F5344CB8AC3E}">
        <p14:creationId xmlns:p14="http://schemas.microsoft.com/office/powerpoint/2010/main" val="3960519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p>
        </p:txBody>
      </p:sp>
      <p:sp>
        <p:nvSpPr>
          <p:cNvPr id="7" name="Content Placeholder 6"/>
          <p:cNvSpPr>
            <a:spLocks noGrp="1"/>
          </p:cNvSpPr>
          <p:nvPr>
            <p:ph idx="1"/>
          </p:nvPr>
        </p:nvSpPr>
        <p:spPr/>
        <p:txBody>
          <a:bodyPr/>
          <a:lstStyle/>
          <a:p>
            <a:pPr algn="just"/>
            <a:r>
              <a:rPr lang="en-US" dirty="0"/>
              <a:t>Data types in C refers to an extensive system used for declaring variables or functions of different types. The type of a variable determines how much space it occupies in the storage and how the bit pattern stored is interpreted</a:t>
            </a:r>
            <a:r>
              <a:rPr lang="en-US" dirty="0" smtClean="0"/>
              <a:t>.</a:t>
            </a:r>
            <a:endParaRPr lang="en-US" dirty="0"/>
          </a:p>
          <a:p>
            <a:pPr algn="just"/>
            <a:r>
              <a:rPr lang="en-US" dirty="0"/>
              <a:t>The following table provides all the data types that you will use during Arduino programming.</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39</a:t>
            </a:fld>
            <a:endParaRPr lang="en-US" dirty="0"/>
          </a:p>
        </p:txBody>
      </p:sp>
      <p:pic>
        <p:nvPicPr>
          <p:cNvPr id="8" name="Picture 7"/>
          <p:cNvPicPr>
            <a:picLocks noChangeAspect="1"/>
          </p:cNvPicPr>
          <p:nvPr/>
        </p:nvPicPr>
        <p:blipFill>
          <a:blip r:embed="rId2"/>
          <a:stretch>
            <a:fillRect/>
          </a:stretch>
        </p:blipFill>
        <p:spPr>
          <a:xfrm>
            <a:off x="1339399" y="4273020"/>
            <a:ext cx="8474365" cy="1631710"/>
          </a:xfrm>
          <a:prstGeom prst="rect">
            <a:avLst/>
          </a:prstGeom>
        </p:spPr>
      </p:pic>
    </p:spTree>
    <p:extLst>
      <p:ext uri="{BB962C8B-B14F-4D97-AF65-F5344CB8AC3E}">
        <p14:creationId xmlns:p14="http://schemas.microsoft.com/office/powerpoint/2010/main" val="369910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System Block Diagram</a:t>
            </a:r>
            <a:endParaRPr lang="en-IN"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just">
              <a:buNone/>
            </a:pPr>
            <a:r>
              <a:rPr lang="en-US" dirty="0" smtClean="0"/>
              <a:t>Figure1.1</a:t>
            </a:r>
            <a:r>
              <a:rPr lang="en-US" dirty="0"/>
              <a:t>: A diagram of the basic structure and flow of information in embedded systems.</a:t>
            </a:r>
            <a:endParaRPr lang="en-IN" dirty="0"/>
          </a:p>
        </p:txBody>
      </p:sp>
      <p:pic>
        <p:nvPicPr>
          <p:cNvPr id="5" name="Picture 4"/>
          <p:cNvPicPr>
            <a:picLocks noChangeAspect="1"/>
          </p:cNvPicPr>
          <p:nvPr/>
        </p:nvPicPr>
        <p:blipFill>
          <a:blip r:embed="rId2"/>
          <a:stretch>
            <a:fillRect/>
          </a:stretch>
        </p:blipFill>
        <p:spPr>
          <a:xfrm>
            <a:off x="1191222" y="2455316"/>
            <a:ext cx="8770719" cy="2516042"/>
          </a:xfrm>
          <a:prstGeom prst="rect">
            <a:avLst/>
          </a:prstGeom>
        </p:spPr>
      </p:pic>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761263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void</a:t>
            </a:r>
          </a:p>
        </p:txBody>
      </p:sp>
      <p:sp>
        <p:nvSpPr>
          <p:cNvPr id="3" name="Content Placeholder 2"/>
          <p:cNvSpPr>
            <a:spLocks noGrp="1"/>
          </p:cNvSpPr>
          <p:nvPr>
            <p:ph idx="1"/>
          </p:nvPr>
        </p:nvSpPr>
        <p:spPr/>
        <p:txBody>
          <a:bodyPr/>
          <a:lstStyle/>
          <a:p>
            <a:pPr algn="just"/>
            <a:r>
              <a:rPr lang="en-US" dirty="0"/>
              <a:t>The void keyword is used only in function declarations. </a:t>
            </a:r>
            <a:endParaRPr lang="en-US" dirty="0" smtClean="0"/>
          </a:p>
          <a:p>
            <a:pPr algn="just"/>
            <a:endParaRPr lang="en-US" dirty="0" smtClean="0"/>
          </a:p>
          <a:p>
            <a:pPr algn="just"/>
            <a:r>
              <a:rPr lang="en-US" dirty="0" smtClean="0"/>
              <a:t>It </a:t>
            </a:r>
            <a:r>
              <a:rPr lang="en-US" dirty="0"/>
              <a:t>indicates that the function is expected to return no information to the function from which it was called</a:t>
            </a:r>
            <a:r>
              <a:rPr lang="en-US" dirty="0" smtClean="0"/>
              <a:t>.</a:t>
            </a:r>
          </a:p>
          <a:p>
            <a:pPr algn="just"/>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40</a:t>
            </a:fld>
            <a:endParaRPr lang="en-US" dirty="0"/>
          </a:p>
        </p:txBody>
      </p:sp>
      <p:pic>
        <p:nvPicPr>
          <p:cNvPr id="6" name="Picture 5"/>
          <p:cNvPicPr>
            <a:picLocks noChangeAspect="1"/>
          </p:cNvPicPr>
          <p:nvPr/>
        </p:nvPicPr>
        <p:blipFill>
          <a:blip r:embed="rId2"/>
          <a:stretch>
            <a:fillRect/>
          </a:stretch>
        </p:blipFill>
        <p:spPr>
          <a:xfrm>
            <a:off x="1653086" y="4036674"/>
            <a:ext cx="7661462" cy="1144400"/>
          </a:xfrm>
          <a:prstGeom prst="rect">
            <a:avLst/>
          </a:prstGeom>
        </p:spPr>
      </p:pic>
    </p:spTree>
    <p:extLst>
      <p:ext uri="{BB962C8B-B14F-4D97-AF65-F5344CB8AC3E}">
        <p14:creationId xmlns:p14="http://schemas.microsoft.com/office/powerpoint/2010/main" val="21635063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IN" dirty="0"/>
          </a:p>
        </p:txBody>
      </p:sp>
      <p:sp>
        <p:nvSpPr>
          <p:cNvPr id="3" name="Content Placeholder 2"/>
          <p:cNvSpPr>
            <a:spLocks noGrp="1"/>
          </p:cNvSpPr>
          <p:nvPr>
            <p:ph idx="1"/>
          </p:nvPr>
        </p:nvSpPr>
        <p:spPr/>
        <p:txBody>
          <a:bodyPr/>
          <a:lstStyle/>
          <a:p>
            <a:pPr algn="just"/>
            <a:r>
              <a:rPr lang="en-US" dirty="0" smtClean="0"/>
              <a:t>A </a:t>
            </a:r>
            <a:r>
              <a:rPr lang="en-US" dirty="0"/>
              <a:t>Boolean holds one of two values, true or false. </a:t>
            </a:r>
            <a:endParaRPr lang="en-US" dirty="0" smtClean="0"/>
          </a:p>
          <a:p>
            <a:pPr algn="just"/>
            <a:endParaRPr lang="en-US" dirty="0"/>
          </a:p>
          <a:p>
            <a:pPr algn="just"/>
            <a:r>
              <a:rPr lang="en-US" dirty="0" smtClean="0"/>
              <a:t>Each </a:t>
            </a:r>
            <a:r>
              <a:rPr lang="en-US" dirty="0"/>
              <a:t>Boolean variable occupies one byte of memory</a:t>
            </a:r>
            <a:r>
              <a:rPr lang="en-US" dirty="0" smtClean="0"/>
              <a:t>.</a:t>
            </a:r>
          </a:p>
          <a:p>
            <a:pPr algn="just"/>
            <a:endParaRPr lang="en-US" dirty="0"/>
          </a:p>
          <a:p>
            <a:pPr marL="0" indent="0" algn="just">
              <a:buNone/>
            </a:pPr>
            <a:r>
              <a:rPr lang="en-US" b="1" dirty="0" err="1"/>
              <a:t>boolean</a:t>
            </a:r>
            <a:r>
              <a:rPr lang="en-US" b="1" dirty="0"/>
              <a:t> </a:t>
            </a:r>
            <a:r>
              <a:rPr lang="en-US" b="1" dirty="0" err="1"/>
              <a:t>val</a:t>
            </a:r>
            <a:r>
              <a:rPr lang="en-US" b="1" dirty="0"/>
              <a:t> = false ; </a:t>
            </a:r>
            <a:r>
              <a:rPr lang="en-US" dirty="0"/>
              <a:t>// declaration of variable </a:t>
            </a:r>
            <a:r>
              <a:rPr lang="en-US" b="1" i="1" u="sng" dirty="0" smtClean="0"/>
              <a:t>“</a:t>
            </a:r>
            <a:r>
              <a:rPr lang="en-US" b="1" i="1" u="sng" dirty="0" err="1" smtClean="0"/>
              <a:t>val</a:t>
            </a:r>
            <a:r>
              <a:rPr lang="en-US" b="1" i="1" u="sng" dirty="0" smtClean="0"/>
              <a:t>” </a:t>
            </a:r>
            <a:r>
              <a:rPr lang="en-US" dirty="0" smtClean="0"/>
              <a:t>with </a:t>
            </a:r>
            <a:r>
              <a:rPr lang="en-US" dirty="0"/>
              <a:t>type </a:t>
            </a:r>
            <a:r>
              <a:rPr lang="en-US" dirty="0" err="1"/>
              <a:t>boolean</a:t>
            </a:r>
            <a:r>
              <a:rPr lang="en-US" dirty="0"/>
              <a:t> and initialize it with false</a:t>
            </a:r>
          </a:p>
          <a:p>
            <a:pPr marL="0" indent="0" algn="just">
              <a:buNone/>
            </a:pPr>
            <a:r>
              <a:rPr lang="en-US" b="1" dirty="0" err="1"/>
              <a:t>boolean</a:t>
            </a:r>
            <a:r>
              <a:rPr lang="en-US" b="1" dirty="0"/>
              <a:t> state = true ; </a:t>
            </a:r>
            <a:r>
              <a:rPr lang="en-US" dirty="0"/>
              <a:t>// declaration of variable </a:t>
            </a:r>
            <a:r>
              <a:rPr lang="en-US" b="1" i="1" u="sng" dirty="0" smtClean="0"/>
              <a:t>“state” </a:t>
            </a:r>
            <a:r>
              <a:rPr lang="en-US" dirty="0" smtClean="0"/>
              <a:t>with </a:t>
            </a:r>
            <a:r>
              <a:rPr lang="en-US" dirty="0"/>
              <a:t>type </a:t>
            </a:r>
            <a:r>
              <a:rPr lang="en-US" dirty="0" err="1"/>
              <a:t>boolean</a:t>
            </a:r>
            <a:r>
              <a:rPr lang="en-US" dirty="0"/>
              <a:t> and initialize it with true</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41</a:t>
            </a:fld>
            <a:endParaRPr lang="en-US" dirty="0"/>
          </a:p>
        </p:txBody>
      </p:sp>
      <p:pic>
        <p:nvPicPr>
          <p:cNvPr id="6" name="Picture 5"/>
          <p:cNvPicPr>
            <a:picLocks noChangeAspect="1"/>
          </p:cNvPicPr>
          <p:nvPr/>
        </p:nvPicPr>
        <p:blipFill>
          <a:blip r:embed="rId2"/>
          <a:stretch>
            <a:fillRect/>
          </a:stretch>
        </p:blipFill>
        <p:spPr>
          <a:xfrm>
            <a:off x="5707410" y="5049510"/>
            <a:ext cx="3732029" cy="1198889"/>
          </a:xfrm>
          <a:prstGeom prst="rect">
            <a:avLst/>
          </a:prstGeom>
        </p:spPr>
      </p:pic>
    </p:spTree>
    <p:extLst>
      <p:ext uri="{BB962C8B-B14F-4D97-AF65-F5344CB8AC3E}">
        <p14:creationId xmlns:p14="http://schemas.microsoft.com/office/powerpoint/2010/main" val="10809189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Char/Signed Char</a:t>
            </a:r>
            <a:r>
              <a:rPr lang="en-US" dirty="0"/>
              <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pPr algn="just"/>
            <a:r>
              <a:rPr lang="en-US" dirty="0" smtClean="0"/>
              <a:t>A </a:t>
            </a:r>
            <a:r>
              <a:rPr lang="en-US" dirty="0"/>
              <a:t>data type that takes up one byte of memory that stores a character value. </a:t>
            </a:r>
          </a:p>
          <a:p>
            <a:pPr algn="just"/>
            <a:r>
              <a:rPr lang="en-US" dirty="0" smtClean="0"/>
              <a:t>Character </a:t>
            </a:r>
            <a:r>
              <a:rPr lang="en-US" dirty="0"/>
              <a:t>literals are written in single quotes like this: </a:t>
            </a:r>
            <a:r>
              <a:rPr lang="en-US" b="1" i="1" u="sng" dirty="0"/>
              <a:t>'A' </a:t>
            </a:r>
            <a:r>
              <a:rPr lang="en-US" dirty="0"/>
              <a:t>and for multiple characters, strings </a:t>
            </a:r>
            <a:r>
              <a:rPr lang="en-US" dirty="0" smtClean="0"/>
              <a:t>use </a:t>
            </a:r>
            <a:r>
              <a:rPr lang="en-US" dirty="0"/>
              <a:t>double quotes</a:t>
            </a:r>
            <a:r>
              <a:rPr lang="en-US" b="1" i="1" u="sng" dirty="0"/>
              <a:t>: "</a:t>
            </a:r>
            <a:r>
              <a:rPr lang="en-US" b="1" i="1" u="sng" dirty="0" smtClean="0"/>
              <a:t>ABC“.</a:t>
            </a:r>
          </a:p>
          <a:p>
            <a:pPr algn="just"/>
            <a:r>
              <a:rPr lang="en-US" dirty="0"/>
              <a:t>The range of char is typically from -128 to 127.</a:t>
            </a:r>
          </a:p>
          <a:p>
            <a:pPr algn="just"/>
            <a:r>
              <a:rPr lang="en-US" dirty="0"/>
              <a:t>When used for arithmetic operations, char behaves as a signed data type.</a:t>
            </a:r>
          </a:p>
          <a:p>
            <a:pPr marL="0" indent="0" algn="just">
              <a:buNone/>
            </a:pPr>
            <a:r>
              <a:rPr lang="en-US" dirty="0"/>
              <a:t>Char </a:t>
            </a:r>
            <a:r>
              <a:rPr lang="en-US" dirty="0" err="1"/>
              <a:t>chr_a</a:t>
            </a:r>
            <a:r>
              <a:rPr lang="en-US" dirty="0"/>
              <a:t> = ‘a’ ;//declaration of variable </a:t>
            </a:r>
            <a:r>
              <a:rPr lang="en-US" dirty="0" smtClean="0"/>
              <a:t>“</a:t>
            </a:r>
            <a:r>
              <a:rPr lang="en-US" b="1" i="1" u="sng" dirty="0" err="1" smtClean="0"/>
              <a:t>char_a</a:t>
            </a:r>
            <a:r>
              <a:rPr lang="en-US" b="1" i="1" u="sng" dirty="0" smtClean="0"/>
              <a:t>”</a:t>
            </a:r>
            <a:r>
              <a:rPr lang="en-US" dirty="0" smtClean="0"/>
              <a:t> with </a:t>
            </a:r>
            <a:r>
              <a:rPr lang="en-US" dirty="0"/>
              <a:t>type char and initialize it with character </a:t>
            </a:r>
            <a:r>
              <a:rPr lang="en-US" dirty="0" smtClean="0"/>
              <a:t>a.</a:t>
            </a:r>
            <a:endParaRPr lang="en-US" dirty="0"/>
          </a:p>
          <a:p>
            <a:pPr marL="0" indent="0" algn="just">
              <a:buNone/>
            </a:pPr>
            <a:r>
              <a:rPr lang="en-US" dirty="0"/>
              <a:t>Char </a:t>
            </a:r>
            <a:r>
              <a:rPr lang="en-US" dirty="0" err="1"/>
              <a:t>chr_c</a:t>
            </a:r>
            <a:r>
              <a:rPr lang="en-US" dirty="0"/>
              <a:t> = </a:t>
            </a:r>
            <a:r>
              <a:rPr lang="en-US" dirty="0" smtClean="0"/>
              <a:t>97 </a:t>
            </a:r>
            <a:r>
              <a:rPr lang="en-US" dirty="0"/>
              <a:t>;//declaration of </a:t>
            </a:r>
            <a:r>
              <a:rPr lang="en-US" dirty="0" smtClean="0"/>
              <a:t>variable ”</a:t>
            </a:r>
            <a:r>
              <a:rPr lang="en-US" b="1" i="1" u="sng" dirty="0" err="1" smtClean="0"/>
              <a:t>chr_c</a:t>
            </a:r>
            <a:r>
              <a:rPr lang="en-US" b="1" i="1" u="sng" dirty="0" smtClean="0"/>
              <a:t>” </a:t>
            </a:r>
            <a:r>
              <a:rPr lang="en-US" dirty="0" smtClean="0"/>
              <a:t>with </a:t>
            </a:r>
            <a:r>
              <a:rPr lang="en-US" dirty="0"/>
              <a:t>type char and initialize it with character </a:t>
            </a:r>
            <a:r>
              <a:rPr lang="en-US" dirty="0" smtClean="0"/>
              <a:t>97.</a:t>
            </a:r>
          </a:p>
          <a:p>
            <a:pPr marL="0" indent="0" algn="just">
              <a:buNone/>
            </a:pPr>
            <a:r>
              <a:rPr lang="en-US" dirty="0" smtClean="0"/>
              <a:t>Unsigned </a:t>
            </a:r>
            <a:r>
              <a:rPr lang="en-US" dirty="0" err="1" smtClean="0"/>
              <a:t>chr_h</a:t>
            </a:r>
            <a:r>
              <a:rPr lang="en-US" dirty="0" smtClean="0"/>
              <a:t>= -97 ;//</a:t>
            </a:r>
            <a:r>
              <a:rPr lang="en-US" dirty="0"/>
              <a:t>declaration of variable ”</a:t>
            </a:r>
            <a:r>
              <a:rPr lang="en-US" b="1" i="1" u="sng" dirty="0" err="1" smtClean="0"/>
              <a:t>chr_h</a:t>
            </a:r>
            <a:r>
              <a:rPr lang="en-US" b="1" i="1" u="sng" dirty="0" smtClean="0"/>
              <a:t>” </a:t>
            </a:r>
            <a:r>
              <a:rPr lang="en-US" dirty="0"/>
              <a:t>with type </a:t>
            </a:r>
            <a:r>
              <a:rPr lang="en-US" dirty="0" smtClean="0"/>
              <a:t>signed char </a:t>
            </a:r>
            <a:r>
              <a:rPr lang="en-US" dirty="0"/>
              <a:t>and initialize it with </a:t>
            </a:r>
            <a:r>
              <a:rPr lang="en-US" dirty="0" smtClean="0"/>
              <a:t>numeric number -97</a:t>
            </a:r>
            <a:r>
              <a:rPr lang="en-US" dirty="0"/>
              <a:t>.</a:t>
            </a:r>
          </a:p>
          <a:p>
            <a:pPr marL="0" indent="0" algn="just">
              <a:buNone/>
            </a:pPr>
            <a:endParaRPr lang="en-US" dirty="0"/>
          </a:p>
          <a:p>
            <a:pPr algn="just"/>
            <a:endParaRPr lang="en-IN" b="1" i="1" u="sng"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42</a:t>
            </a:fld>
            <a:endParaRPr lang="en-US" dirty="0"/>
          </a:p>
        </p:txBody>
      </p:sp>
      <p:pic>
        <p:nvPicPr>
          <p:cNvPr id="6" name="Picture 5"/>
          <p:cNvPicPr>
            <a:picLocks noChangeAspect="1"/>
          </p:cNvPicPr>
          <p:nvPr/>
        </p:nvPicPr>
        <p:blipFill>
          <a:blip r:embed="rId2"/>
          <a:stretch>
            <a:fillRect/>
          </a:stretch>
        </p:blipFill>
        <p:spPr>
          <a:xfrm>
            <a:off x="6545044" y="725277"/>
            <a:ext cx="3467887" cy="855412"/>
          </a:xfrm>
          <a:prstGeom prst="rect">
            <a:avLst/>
          </a:prstGeom>
        </p:spPr>
      </p:pic>
    </p:spTree>
    <p:extLst>
      <p:ext uri="{BB962C8B-B14F-4D97-AF65-F5344CB8AC3E}">
        <p14:creationId xmlns:p14="http://schemas.microsoft.com/office/powerpoint/2010/main" val="1309368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unsigned char</a:t>
            </a:r>
            <a:br>
              <a:rPr lang="en-US" dirty="0"/>
            </a:br>
            <a:endParaRPr lang="en-IN" dirty="0"/>
          </a:p>
        </p:txBody>
      </p:sp>
      <p:sp>
        <p:nvSpPr>
          <p:cNvPr id="3" name="Content Placeholder 2"/>
          <p:cNvSpPr>
            <a:spLocks noGrp="1"/>
          </p:cNvSpPr>
          <p:nvPr>
            <p:ph idx="1"/>
          </p:nvPr>
        </p:nvSpPr>
        <p:spPr/>
        <p:txBody>
          <a:bodyPr/>
          <a:lstStyle/>
          <a:p>
            <a:r>
              <a:rPr lang="en-US" dirty="0"/>
              <a:t>It is also a 1-byte (8-bit) data type.</a:t>
            </a:r>
          </a:p>
          <a:p>
            <a:r>
              <a:rPr lang="en-US" dirty="0"/>
              <a:t>It is explicitly specified as an unsigned data type, meaning it can only represent positive values.</a:t>
            </a:r>
          </a:p>
          <a:p>
            <a:r>
              <a:rPr lang="en-US" dirty="0"/>
              <a:t>The range of unsigned char is typically from 0 to 255.</a:t>
            </a:r>
          </a:p>
          <a:p>
            <a:r>
              <a:rPr lang="en-US" dirty="0"/>
              <a:t>When used for arithmetic operations, unsigned char behaves as an unsigned data type, allowing only non-negative results</a:t>
            </a:r>
            <a:r>
              <a:rPr lang="en-US" dirty="0" smtClean="0"/>
              <a:t>.</a:t>
            </a:r>
          </a:p>
          <a:p>
            <a:pPr marL="0" indent="0" algn="just">
              <a:buNone/>
            </a:pPr>
            <a:r>
              <a:rPr lang="en-US" dirty="0"/>
              <a:t>Unsigned Char </a:t>
            </a:r>
            <a:r>
              <a:rPr lang="en-US" dirty="0" err="1"/>
              <a:t>chr_y</a:t>
            </a:r>
            <a:r>
              <a:rPr lang="en-US" dirty="0"/>
              <a:t> = 121 ; // declaration of variable </a:t>
            </a:r>
            <a:r>
              <a:rPr lang="en-US" b="1" i="1" u="sng" dirty="0" err="1"/>
              <a:t>chr_y</a:t>
            </a:r>
            <a:r>
              <a:rPr lang="en-US" dirty="0"/>
              <a:t> </a:t>
            </a:r>
            <a:r>
              <a:rPr lang="en-US" dirty="0" smtClean="0"/>
              <a:t>with </a:t>
            </a:r>
            <a:r>
              <a:rPr lang="en-US" dirty="0"/>
              <a:t>type Unsigned char and initialize it with </a:t>
            </a:r>
            <a:r>
              <a:rPr lang="en-US" dirty="0" smtClean="0"/>
              <a:t>non negative number 121.</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43</a:t>
            </a:fld>
            <a:endParaRPr lang="en-US" dirty="0"/>
          </a:p>
        </p:txBody>
      </p:sp>
      <p:pic>
        <p:nvPicPr>
          <p:cNvPr id="6" name="Picture 5"/>
          <p:cNvPicPr>
            <a:picLocks noChangeAspect="1"/>
          </p:cNvPicPr>
          <p:nvPr/>
        </p:nvPicPr>
        <p:blipFill>
          <a:blip r:embed="rId2"/>
          <a:stretch>
            <a:fillRect/>
          </a:stretch>
        </p:blipFill>
        <p:spPr>
          <a:xfrm>
            <a:off x="5870294" y="5455735"/>
            <a:ext cx="4179559" cy="504429"/>
          </a:xfrm>
          <a:prstGeom prst="rect">
            <a:avLst/>
          </a:prstGeom>
        </p:spPr>
      </p:pic>
    </p:spTree>
    <p:extLst>
      <p:ext uri="{BB962C8B-B14F-4D97-AF65-F5344CB8AC3E}">
        <p14:creationId xmlns:p14="http://schemas.microsoft.com/office/powerpoint/2010/main" val="31943706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a:t>
            </a:r>
            <a:endParaRPr lang="en-IN" dirty="0"/>
          </a:p>
        </p:txBody>
      </p:sp>
      <p:sp>
        <p:nvSpPr>
          <p:cNvPr id="3" name="Content Placeholder 2"/>
          <p:cNvSpPr>
            <a:spLocks noGrp="1"/>
          </p:cNvSpPr>
          <p:nvPr>
            <p:ph sz="half" idx="1"/>
          </p:nvPr>
        </p:nvSpPr>
        <p:spPr/>
        <p:txBody>
          <a:bodyPr/>
          <a:lstStyle/>
          <a:p>
            <a:r>
              <a:rPr lang="en-US" dirty="0"/>
              <a:t>byte is an unsigned 8-bit data type.</a:t>
            </a:r>
          </a:p>
          <a:p>
            <a:r>
              <a:rPr lang="en-US" dirty="0"/>
              <a:t>It can store values </a:t>
            </a:r>
            <a:r>
              <a:rPr lang="en-US" dirty="0" smtClean="0"/>
              <a:t>from 0 </a:t>
            </a:r>
            <a:r>
              <a:rPr lang="en-US" dirty="0"/>
              <a:t>to 255</a:t>
            </a:r>
            <a:r>
              <a:rPr lang="en-US" dirty="0" smtClean="0"/>
              <a:t>.</a:t>
            </a:r>
          </a:p>
          <a:p>
            <a:pPr algn="just"/>
            <a:r>
              <a:rPr lang="en-US" dirty="0"/>
              <a:t>byte is specifically defined in the Arduino language and is often used to represent raw binary data or when you need to work with individual bits.</a:t>
            </a:r>
            <a:endParaRPr lang="en-IN" dirty="0"/>
          </a:p>
        </p:txBody>
      </p:sp>
      <p:sp>
        <p:nvSpPr>
          <p:cNvPr id="7" name="Content Placeholder 6"/>
          <p:cNvSpPr>
            <a:spLocks noGrp="1"/>
          </p:cNvSpPr>
          <p:nvPr>
            <p:ph sz="half" idx="2"/>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44</a:t>
            </a:fld>
            <a:endParaRPr lang="en-US" dirty="0"/>
          </a:p>
        </p:txBody>
      </p:sp>
      <p:pic>
        <p:nvPicPr>
          <p:cNvPr id="6" name="Picture 5"/>
          <p:cNvPicPr>
            <a:picLocks noChangeAspect="1"/>
          </p:cNvPicPr>
          <p:nvPr/>
        </p:nvPicPr>
        <p:blipFill>
          <a:blip r:embed="rId2"/>
          <a:stretch>
            <a:fillRect/>
          </a:stretch>
        </p:blipFill>
        <p:spPr>
          <a:xfrm>
            <a:off x="5654493" y="2056092"/>
            <a:ext cx="4422597" cy="2304936"/>
          </a:xfrm>
          <a:prstGeom prst="rect">
            <a:avLst/>
          </a:prstGeom>
        </p:spPr>
      </p:pic>
    </p:spTree>
    <p:extLst>
      <p:ext uri="{BB962C8B-B14F-4D97-AF65-F5344CB8AC3E}">
        <p14:creationId xmlns:p14="http://schemas.microsoft.com/office/powerpoint/2010/main" val="4070452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int</a:t>
            </a:r>
            <a:endParaRPr lang="en-IN" dirty="0"/>
          </a:p>
        </p:txBody>
      </p:sp>
      <p:sp>
        <p:nvSpPr>
          <p:cNvPr id="8" name="Content Placeholder 7"/>
          <p:cNvSpPr>
            <a:spLocks noGrp="1"/>
          </p:cNvSpPr>
          <p:nvPr>
            <p:ph idx="1"/>
          </p:nvPr>
        </p:nvSpPr>
        <p:spPr>
          <a:xfrm>
            <a:off x="984042" y="1856561"/>
            <a:ext cx="8946541" cy="4800599"/>
          </a:xfrm>
        </p:spPr>
        <p:txBody>
          <a:bodyPr>
            <a:normAutofit fontScale="77500" lnSpcReduction="20000"/>
          </a:bodyPr>
          <a:lstStyle/>
          <a:p>
            <a:pPr marL="0" indent="0" algn="just">
              <a:buNone/>
            </a:pPr>
            <a:r>
              <a:rPr lang="en-US" b="1" dirty="0"/>
              <a:t>Size and Range</a:t>
            </a:r>
            <a:r>
              <a:rPr lang="en-US" b="1" dirty="0" smtClean="0"/>
              <a:t>:</a:t>
            </a:r>
            <a:endParaRPr lang="en-US" b="1" dirty="0"/>
          </a:p>
          <a:p>
            <a:pPr algn="just"/>
            <a:r>
              <a:rPr lang="en-US" dirty="0" smtClean="0"/>
              <a:t>The </a:t>
            </a:r>
            <a:r>
              <a:rPr lang="en-US" dirty="0" err="1"/>
              <a:t>int</a:t>
            </a:r>
            <a:r>
              <a:rPr lang="en-US" dirty="0"/>
              <a:t> data type is a signed 16-bit integer.</a:t>
            </a:r>
          </a:p>
          <a:p>
            <a:pPr algn="just"/>
            <a:r>
              <a:rPr lang="en-US" dirty="0"/>
              <a:t>It can store values from -32,768 to 32,767.</a:t>
            </a:r>
          </a:p>
          <a:p>
            <a:pPr algn="just"/>
            <a:r>
              <a:rPr lang="en-US" dirty="0"/>
              <a:t>The exact size of an </a:t>
            </a:r>
            <a:r>
              <a:rPr lang="en-US" dirty="0" err="1"/>
              <a:t>int</a:t>
            </a:r>
            <a:r>
              <a:rPr lang="en-US" dirty="0"/>
              <a:t> may vary depending on the Arduino board you are using. In most cases, it is a 16-bit signed integer.</a:t>
            </a:r>
          </a:p>
          <a:p>
            <a:pPr marL="0" indent="0" algn="just">
              <a:buNone/>
            </a:pPr>
            <a:r>
              <a:rPr lang="en-US" b="1" dirty="0"/>
              <a:t>Usage</a:t>
            </a:r>
            <a:r>
              <a:rPr lang="en-US" b="1" dirty="0" smtClean="0"/>
              <a:t>:</a:t>
            </a:r>
            <a:endParaRPr lang="en-US" b="1" dirty="0"/>
          </a:p>
          <a:p>
            <a:pPr algn="just"/>
            <a:r>
              <a:rPr lang="en-US" dirty="0"/>
              <a:t>The </a:t>
            </a:r>
            <a:r>
              <a:rPr lang="en-US" dirty="0" err="1"/>
              <a:t>int</a:t>
            </a:r>
            <a:r>
              <a:rPr lang="en-US" dirty="0"/>
              <a:t> data type is commonly used when you need to work with integer values within the range mentioned above.</a:t>
            </a:r>
          </a:p>
          <a:p>
            <a:pPr algn="just"/>
            <a:r>
              <a:rPr lang="en-US" dirty="0"/>
              <a:t>It is suitable for most general-purpose integer calculations and variables.</a:t>
            </a:r>
          </a:p>
          <a:p>
            <a:pPr algn="just"/>
            <a:r>
              <a:rPr lang="en-US" dirty="0" err="1"/>
              <a:t>int</a:t>
            </a:r>
            <a:r>
              <a:rPr lang="en-US" dirty="0"/>
              <a:t> is the default data type for integer literals unless explicitly specified otherwise.</a:t>
            </a:r>
          </a:p>
          <a:p>
            <a:pPr marL="0" indent="0" algn="just">
              <a:buNone/>
            </a:pPr>
            <a:r>
              <a:rPr lang="en-US" b="1" dirty="0" err="1"/>
              <a:t>Signedness</a:t>
            </a:r>
            <a:r>
              <a:rPr lang="en-US" b="1" dirty="0" smtClean="0"/>
              <a:t>:</a:t>
            </a:r>
            <a:endParaRPr lang="en-US" b="1" dirty="0"/>
          </a:p>
          <a:p>
            <a:pPr algn="just"/>
            <a:r>
              <a:rPr lang="en-US" dirty="0"/>
              <a:t>The </a:t>
            </a:r>
            <a:r>
              <a:rPr lang="en-US" dirty="0" err="1"/>
              <a:t>int</a:t>
            </a:r>
            <a:r>
              <a:rPr lang="en-US" dirty="0"/>
              <a:t> data type is signed, which means it can represent both positive and negative values.</a:t>
            </a:r>
          </a:p>
          <a:p>
            <a:pPr algn="just"/>
            <a:r>
              <a:rPr lang="en-US" dirty="0"/>
              <a:t>If you need to work with only positive values, you can use the unsigned </a:t>
            </a:r>
            <a:r>
              <a:rPr lang="en-US" dirty="0" err="1"/>
              <a:t>int</a:t>
            </a:r>
            <a:r>
              <a:rPr lang="en-US" dirty="0"/>
              <a:t> data type, which extends the range to 0 to </a:t>
            </a:r>
            <a:r>
              <a:rPr lang="en-US" dirty="0" smtClean="0"/>
              <a:t>65,535.Memory </a:t>
            </a:r>
            <a:r>
              <a:rPr lang="en-US" dirty="0"/>
              <a:t>Usage</a:t>
            </a:r>
            <a:r>
              <a:rPr lang="en-US" dirty="0" smtClean="0"/>
              <a:t>:</a:t>
            </a:r>
            <a:endParaRPr lang="en-US" dirty="0"/>
          </a:p>
          <a:p>
            <a:pPr algn="just"/>
            <a:r>
              <a:rPr lang="en-US" dirty="0"/>
              <a:t>The </a:t>
            </a:r>
            <a:r>
              <a:rPr lang="en-US" dirty="0" err="1"/>
              <a:t>int</a:t>
            </a:r>
            <a:r>
              <a:rPr lang="en-US" dirty="0"/>
              <a:t> data type requires 2 bytes (16 bits) of memory to store the value.</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45</a:t>
            </a:fld>
            <a:endParaRPr lang="en-US" dirty="0"/>
          </a:p>
        </p:txBody>
      </p:sp>
      <p:pic>
        <p:nvPicPr>
          <p:cNvPr id="9" name="Picture 8"/>
          <p:cNvPicPr>
            <a:picLocks noChangeAspect="1"/>
          </p:cNvPicPr>
          <p:nvPr/>
        </p:nvPicPr>
        <p:blipFill>
          <a:blip r:embed="rId2"/>
          <a:stretch>
            <a:fillRect/>
          </a:stretch>
        </p:blipFill>
        <p:spPr>
          <a:xfrm>
            <a:off x="6999441" y="295729"/>
            <a:ext cx="2991267" cy="2553056"/>
          </a:xfrm>
          <a:prstGeom prst="rect">
            <a:avLst/>
          </a:prstGeom>
        </p:spPr>
      </p:pic>
    </p:spTree>
    <p:extLst>
      <p:ext uri="{BB962C8B-B14F-4D97-AF65-F5344CB8AC3E}">
        <p14:creationId xmlns:p14="http://schemas.microsoft.com/office/powerpoint/2010/main" val="2907310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Unsigned </a:t>
            </a:r>
            <a:r>
              <a:rPr lang="en-US" dirty="0" err="1" smtClean="0"/>
              <a:t>int</a:t>
            </a:r>
            <a:endParaRPr lang="en-IN" dirty="0"/>
          </a:p>
        </p:txBody>
      </p:sp>
      <p:sp>
        <p:nvSpPr>
          <p:cNvPr id="3" name="Content Placeholder 2"/>
          <p:cNvSpPr>
            <a:spLocks noGrp="1"/>
          </p:cNvSpPr>
          <p:nvPr>
            <p:ph idx="1"/>
          </p:nvPr>
        </p:nvSpPr>
        <p:spPr>
          <a:xfrm>
            <a:off x="1103312" y="1205948"/>
            <a:ext cx="8946541" cy="5552661"/>
          </a:xfrm>
        </p:spPr>
        <p:txBody>
          <a:bodyPr>
            <a:normAutofit fontScale="77500" lnSpcReduction="20000"/>
          </a:bodyPr>
          <a:lstStyle/>
          <a:p>
            <a:pPr marL="0" indent="0" algn="just">
              <a:buNone/>
            </a:pPr>
            <a:r>
              <a:rPr lang="en-US" dirty="0" smtClean="0"/>
              <a:t>Unsigned </a:t>
            </a:r>
            <a:r>
              <a:rPr lang="en-US" dirty="0" err="1"/>
              <a:t>int</a:t>
            </a:r>
            <a:r>
              <a:rPr lang="en-US" dirty="0"/>
              <a:t> data type is used to store unsigned integer values. Here are some key points about the unsigned </a:t>
            </a:r>
            <a:r>
              <a:rPr lang="en-US" dirty="0" err="1"/>
              <a:t>int</a:t>
            </a:r>
            <a:r>
              <a:rPr lang="en-US" dirty="0"/>
              <a:t> data type</a:t>
            </a:r>
            <a:r>
              <a:rPr lang="en-US" dirty="0" smtClean="0"/>
              <a:t>:</a:t>
            </a:r>
            <a:endParaRPr lang="en-US" dirty="0"/>
          </a:p>
          <a:p>
            <a:pPr marL="0" indent="0" algn="just">
              <a:buNone/>
            </a:pPr>
            <a:r>
              <a:rPr lang="en-US" b="1" dirty="0"/>
              <a:t>Size and Range</a:t>
            </a:r>
            <a:r>
              <a:rPr lang="en-US" b="1" dirty="0" smtClean="0"/>
              <a:t>:</a:t>
            </a:r>
            <a:endParaRPr lang="en-US" b="1" dirty="0"/>
          </a:p>
          <a:p>
            <a:pPr algn="just"/>
            <a:r>
              <a:rPr lang="en-US" dirty="0"/>
              <a:t>The unsigned </a:t>
            </a:r>
            <a:r>
              <a:rPr lang="en-US" dirty="0" err="1"/>
              <a:t>int</a:t>
            </a:r>
            <a:r>
              <a:rPr lang="en-US" dirty="0"/>
              <a:t> data type is an unsigned 16-bit </a:t>
            </a:r>
            <a:r>
              <a:rPr lang="en-US" dirty="0" smtClean="0"/>
              <a:t>integer. It </a:t>
            </a:r>
            <a:r>
              <a:rPr lang="en-US" dirty="0"/>
              <a:t>can store values from 0 to 65,535.</a:t>
            </a:r>
          </a:p>
          <a:p>
            <a:pPr algn="just"/>
            <a:r>
              <a:rPr lang="en-US" dirty="0"/>
              <a:t>Like the </a:t>
            </a:r>
            <a:r>
              <a:rPr lang="en-US" dirty="0" err="1"/>
              <a:t>int</a:t>
            </a:r>
            <a:r>
              <a:rPr lang="en-US" dirty="0"/>
              <a:t> data type, the size of an unsigned </a:t>
            </a:r>
            <a:r>
              <a:rPr lang="en-US" dirty="0" err="1"/>
              <a:t>int</a:t>
            </a:r>
            <a:r>
              <a:rPr lang="en-US" dirty="0"/>
              <a:t> may vary depending on the Arduino board you are using. In most cases, it is a 16-bit unsigned integer.</a:t>
            </a:r>
          </a:p>
          <a:p>
            <a:pPr marL="0" indent="0" algn="just">
              <a:buNone/>
            </a:pPr>
            <a:r>
              <a:rPr lang="en-US" b="1" dirty="0"/>
              <a:t>Usage</a:t>
            </a:r>
            <a:r>
              <a:rPr lang="en-US" b="1" dirty="0" smtClean="0"/>
              <a:t>:</a:t>
            </a:r>
            <a:endParaRPr lang="en-US" b="1" dirty="0"/>
          </a:p>
          <a:p>
            <a:pPr algn="just"/>
            <a:r>
              <a:rPr lang="en-US" dirty="0"/>
              <a:t>The unsigned </a:t>
            </a:r>
            <a:r>
              <a:rPr lang="en-US" dirty="0" err="1"/>
              <a:t>int</a:t>
            </a:r>
            <a:r>
              <a:rPr lang="en-US" dirty="0"/>
              <a:t> data type is commonly used when you only need to work with positive integer values within the specified range.</a:t>
            </a:r>
          </a:p>
          <a:p>
            <a:pPr algn="just"/>
            <a:r>
              <a:rPr lang="en-US" dirty="0"/>
              <a:t>It is suitable for scenarios where negative values are not required, such as representing sensor readings, loop counters, or array </a:t>
            </a:r>
            <a:r>
              <a:rPr lang="en-US" dirty="0" smtClean="0"/>
              <a:t>indices.</a:t>
            </a:r>
          </a:p>
          <a:p>
            <a:pPr marL="0" indent="0" algn="just">
              <a:buNone/>
            </a:pPr>
            <a:r>
              <a:rPr lang="en-US" b="1" dirty="0" err="1" smtClean="0"/>
              <a:t>Signedness</a:t>
            </a:r>
            <a:r>
              <a:rPr lang="en-US" b="1" dirty="0" smtClean="0"/>
              <a:t>:</a:t>
            </a:r>
            <a:endParaRPr lang="en-US" b="1" dirty="0"/>
          </a:p>
          <a:p>
            <a:pPr algn="just"/>
            <a:r>
              <a:rPr lang="en-US" dirty="0"/>
              <a:t>Unlike the </a:t>
            </a:r>
            <a:r>
              <a:rPr lang="en-US" dirty="0" err="1"/>
              <a:t>int</a:t>
            </a:r>
            <a:r>
              <a:rPr lang="en-US" dirty="0"/>
              <a:t> data type, unsigned </a:t>
            </a:r>
            <a:r>
              <a:rPr lang="en-US" dirty="0" err="1"/>
              <a:t>int</a:t>
            </a:r>
            <a:r>
              <a:rPr lang="en-US" dirty="0"/>
              <a:t> is an unsigned data type and can only represent non-negative </a:t>
            </a:r>
            <a:r>
              <a:rPr lang="en-US" dirty="0" err="1" smtClean="0"/>
              <a:t>values.It</a:t>
            </a:r>
            <a:r>
              <a:rPr lang="en-US" dirty="0" smtClean="0"/>
              <a:t> </a:t>
            </a:r>
            <a:r>
              <a:rPr lang="en-US" dirty="0"/>
              <a:t>cannot store negative values.</a:t>
            </a:r>
          </a:p>
          <a:p>
            <a:pPr algn="just"/>
            <a:r>
              <a:rPr lang="en-US" dirty="0"/>
              <a:t>If you need to work with both positive and negative values, you should use the </a:t>
            </a:r>
            <a:r>
              <a:rPr lang="en-US" dirty="0" err="1"/>
              <a:t>int</a:t>
            </a:r>
            <a:r>
              <a:rPr lang="en-US" dirty="0"/>
              <a:t> data type instead.</a:t>
            </a:r>
          </a:p>
          <a:p>
            <a:pPr marL="0" indent="0" algn="just">
              <a:buNone/>
            </a:pPr>
            <a:r>
              <a:rPr lang="en-US" b="1" dirty="0"/>
              <a:t>Memory Usage</a:t>
            </a:r>
            <a:r>
              <a:rPr lang="en-US" b="1" dirty="0" smtClean="0"/>
              <a:t>:</a:t>
            </a:r>
            <a:endParaRPr lang="en-US" b="1" dirty="0"/>
          </a:p>
          <a:p>
            <a:pPr algn="just"/>
            <a:r>
              <a:rPr lang="en-US" dirty="0"/>
              <a:t>The unsigned </a:t>
            </a:r>
            <a:r>
              <a:rPr lang="en-US" dirty="0" err="1"/>
              <a:t>int</a:t>
            </a:r>
            <a:r>
              <a:rPr lang="en-US" dirty="0"/>
              <a:t> data type requires 2 bytes (16 bits) of memory to store the value, similar to int.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2790769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Unsigned </a:t>
            </a:r>
            <a:r>
              <a:rPr lang="en-US" dirty="0" err="1" smtClean="0"/>
              <a:t>int</a:t>
            </a:r>
            <a:r>
              <a:rPr lang="en-US" dirty="0" smtClean="0"/>
              <a:t> (Cnt.)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47</a:t>
            </a:fld>
            <a:endParaRPr lang="en-US" dirty="0"/>
          </a:p>
        </p:txBody>
      </p:sp>
      <p:pic>
        <p:nvPicPr>
          <p:cNvPr id="6" name="Picture 5"/>
          <p:cNvPicPr>
            <a:picLocks noChangeAspect="1"/>
          </p:cNvPicPr>
          <p:nvPr/>
        </p:nvPicPr>
        <p:blipFill>
          <a:blip r:embed="rId2"/>
          <a:stretch>
            <a:fillRect/>
          </a:stretch>
        </p:blipFill>
        <p:spPr>
          <a:xfrm>
            <a:off x="3370136" y="2474249"/>
            <a:ext cx="4653208" cy="3164650"/>
          </a:xfrm>
          <a:prstGeom prst="rect">
            <a:avLst/>
          </a:prstGeom>
        </p:spPr>
      </p:pic>
    </p:spTree>
    <p:extLst>
      <p:ext uri="{BB962C8B-B14F-4D97-AF65-F5344CB8AC3E}">
        <p14:creationId xmlns:p14="http://schemas.microsoft.com/office/powerpoint/2010/main" val="1021840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Arithmetic &amp; Logical Operators</a:t>
            </a:r>
          </a:p>
        </p:txBody>
      </p:sp>
      <p:sp>
        <p:nvSpPr>
          <p:cNvPr id="3" name="Content Placeholder 2"/>
          <p:cNvSpPr>
            <a:spLocks noGrp="1"/>
          </p:cNvSpPr>
          <p:nvPr>
            <p:ph idx="1"/>
          </p:nvPr>
        </p:nvSpPr>
        <p:spPr/>
        <p:txBody>
          <a:bodyPr/>
          <a:lstStyle/>
          <a:p>
            <a:pPr algn="just"/>
            <a:r>
              <a:rPr lang="en-US" dirty="0"/>
              <a:t>These operators can be used to manipulate variables, control flow statements, and perform various calculations and logical operations in your Arduino code. Keep in mind the data types and the limitations of the microcontroller you are using to avoid overflow or unexpected behavior.</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48</a:t>
            </a:fld>
            <a:endParaRPr lang="en-US" dirty="0"/>
          </a:p>
        </p:txBody>
      </p:sp>
    </p:spTree>
    <p:extLst>
      <p:ext uri="{BB962C8B-B14F-4D97-AF65-F5344CB8AC3E}">
        <p14:creationId xmlns:p14="http://schemas.microsoft.com/office/powerpoint/2010/main" val="33598367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Arithmetic Operators:</a:t>
            </a:r>
            <a:br>
              <a:rPr lang="en-IN" dirty="0"/>
            </a:br>
            <a:endParaRPr lang="en-IN" dirty="0"/>
          </a:p>
        </p:txBody>
      </p:sp>
      <p:sp>
        <p:nvSpPr>
          <p:cNvPr id="3" name="Content Placeholder 2"/>
          <p:cNvSpPr>
            <a:spLocks noGrp="1"/>
          </p:cNvSpPr>
          <p:nvPr>
            <p:ph idx="1"/>
          </p:nvPr>
        </p:nvSpPr>
        <p:spPr/>
        <p:txBody>
          <a:bodyPr/>
          <a:lstStyle/>
          <a:p>
            <a:endParaRPr lang="en-IN" dirty="0"/>
          </a:p>
          <a:p>
            <a:r>
              <a:rPr lang="en-IN" dirty="0"/>
              <a:t>Addition: +</a:t>
            </a:r>
          </a:p>
          <a:p>
            <a:r>
              <a:rPr lang="en-IN" dirty="0"/>
              <a:t>Subtraction: -</a:t>
            </a:r>
          </a:p>
          <a:p>
            <a:r>
              <a:rPr lang="en-IN" dirty="0"/>
              <a:t>Multiplication: *</a:t>
            </a:r>
          </a:p>
          <a:p>
            <a:r>
              <a:rPr lang="en-IN" dirty="0"/>
              <a:t>Division: /</a:t>
            </a:r>
          </a:p>
          <a:p>
            <a:r>
              <a:rPr lang="en-IN" dirty="0"/>
              <a:t>Modulus (remainder): %</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49</a:t>
            </a:fld>
            <a:endParaRPr lang="en-US" dirty="0"/>
          </a:p>
        </p:txBody>
      </p:sp>
    </p:spTree>
    <p:extLst>
      <p:ext uri="{BB962C8B-B14F-4D97-AF65-F5344CB8AC3E}">
        <p14:creationId xmlns:p14="http://schemas.microsoft.com/office/powerpoint/2010/main" val="27309433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How does an embedded system </a:t>
            </a:r>
            <a:r>
              <a:rPr lang="en-US" dirty="0" smtClean="0"/>
              <a:t>work?</a:t>
            </a:r>
            <a:endParaRPr lang="en-IN" dirty="0"/>
          </a:p>
        </p:txBody>
      </p:sp>
      <p:sp>
        <p:nvSpPr>
          <p:cNvPr id="3" name="Content Placeholder 2"/>
          <p:cNvSpPr>
            <a:spLocks noGrp="1"/>
          </p:cNvSpPr>
          <p:nvPr>
            <p:ph idx="1"/>
          </p:nvPr>
        </p:nvSpPr>
        <p:spPr/>
        <p:txBody>
          <a:bodyPr/>
          <a:lstStyle/>
          <a:p>
            <a:pPr algn="just"/>
            <a:r>
              <a:rPr lang="en-US" dirty="0"/>
              <a:t>Embedded systems always function as part of a complete device -- that's what's meant by the term embedded</a:t>
            </a:r>
            <a:r>
              <a:rPr lang="en-US" dirty="0" smtClean="0"/>
              <a:t>.</a:t>
            </a:r>
          </a:p>
          <a:p>
            <a:pPr algn="just"/>
            <a:r>
              <a:rPr lang="en-US" dirty="0"/>
              <a:t>Generally, they comprise a processor, power supply, and memory and communication ports. Embedded systems use the communication ports to transmit data between the processor and peripheral </a:t>
            </a:r>
            <a:r>
              <a:rPr lang="en-US" dirty="0" smtClean="0"/>
              <a:t>devices.</a:t>
            </a:r>
          </a:p>
          <a:p>
            <a:pPr algn="just"/>
            <a:r>
              <a:rPr lang="en-US" dirty="0"/>
              <a:t>The processor interprets this data with the help of minimal software stored on the memory. </a:t>
            </a:r>
            <a:endParaRPr lang="en-US" dirty="0" smtClean="0"/>
          </a:p>
          <a:p>
            <a:pPr algn="just"/>
            <a:r>
              <a:rPr lang="en-US" dirty="0"/>
              <a:t>Often, embedded systems are used in real-time operating environments and use a real-time operating system (RTOS) to communicate with the hardware</a:t>
            </a:r>
            <a:r>
              <a:rPr lang="en-US" dirty="0" smtClean="0"/>
              <a:t>.</a:t>
            </a:r>
          </a:p>
          <a:p>
            <a:pPr algn="just"/>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14322683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Simple Calculator</a:t>
            </a:r>
          </a:p>
        </p:txBody>
      </p:sp>
      <p:sp>
        <p:nvSpPr>
          <p:cNvPr id="7" name="Content Placeholder 6"/>
          <p:cNvSpPr>
            <a:spLocks noGrp="1"/>
          </p:cNvSpPr>
          <p:nvPr>
            <p:ph sz="half" idx="1"/>
          </p:nvPr>
        </p:nvSpPr>
        <p:spPr/>
        <p:txBody>
          <a:bodyPr>
            <a:normAutofit fontScale="92500" lnSpcReduction="10000"/>
          </a:bodyPr>
          <a:lstStyle/>
          <a:p>
            <a:pPr marL="0" indent="0">
              <a:buNone/>
            </a:pPr>
            <a:r>
              <a:rPr lang="en-IN" dirty="0">
                <a:solidFill>
                  <a:srgbClr val="FFFF00"/>
                </a:solidFill>
              </a:rPr>
              <a:t>void setup() </a:t>
            </a:r>
            <a:endParaRPr lang="en-IN" dirty="0" smtClean="0">
              <a:solidFill>
                <a:srgbClr val="FFFF00"/>
              </a:solidFill>
            </a:endParaRPr>
          </a:p>
          <a:p>
            <a:pPr marL="0" indent="0">
              <a:buNone/>
            </a:pPr>
            <a:r>
              <a:rPr lang="en-IN" dirty="0" smtClean="0">
                <a:solidFill>
                  <a:srgbClr val="FFFF00"/>
                </a:solidFill>
              </a:rPr>
              <a:t>{</a:t>
            </a:r>
            <a:endParaRPr lang="en-IN" dirty="0">
              <a:solidFill>
                <a:srgbClr val="FFFF00"/>
              </a:solidFill>
            </a:endParaRPr>
          </a:p>
          <a:p>
            <a:pPr marL="0" indent="0">
              <a:buNone/>
            </a:pPr>
            <a:r>
              <a:rPr lang="en-IN" dirty="0">
                <a:solidFill>
                  <a:srgbClr val="FFFF00"/>
                </a:solidFill>
              </a:rPr>
              <a:t>  </a:t>
            </a:r>
            <a:r>
              <a:rPr lang="en-IN" dirty="0" err="1">
                <a:solidFill>
                  <a:srgbClr val="FFFF00"/>
                </a:solidFill>
              </a:rPr>
              <a:t>Serial.begin</a:t>
            </a:r>
            <a:r>
              <a:rPr lang="en-IN" dirty="0">
                <a:solidFill>
                  <a:srgbClr val="FFFF00"/>
                </a:solidFill>
              </a:rPr>
              <a:t>(9600);</a:t>
            </a:r>
          </a:p>
          <a:p>
            <a:pPr marL="0" indent="0">
              <a:buNone/>
            </a:pPr>
            <a:r>
              <a:rPr lang="en-IN" dirty="0" smtClean="0">
                <a:solidFill>
                  <a:srgbClr val="FFFF00"/>
                </a:solidFill>
              </a:rPr>
              <a:t>}</a:t>
            </a:r>
          </a:p>
          <a:p>
            <a:pPr marL="0" indent="0">
              <a:buNone/>
            </a:pPr>
            <a:endParaRPr lang="en-IN" dirty="0">
              <a:solidFill>
                <a:srgbClr val="FFFF00"/>
              </a:solidFill>
            </a:endParaRPr>
          </a:p>
          <a:p>
            <a:pPr marL="0" indent="0" algn="just">
              <a:buNone/>
            </a:pPr>
            <a:r>
              <a:rPr lang="en-US" b="1" dirty="0">
                <a:solidFill>
                  <a:srgbClr val="FFFF00"/>
                </a:solidFill>
              </a:rPr>
              <a:t>void setup(): </a:t>
            </a:r>
            <a:r>
              <a:rPr lang="en-US" dirty="0"/>
              <a:t>This is the setup function in Arduino, which is called once when the board starts or is reset.</a:t>
            </a:r>
          </a:p>
          <a:p>
            <a:pPr marL="0" indent="0" algn="just">
              <a:buNone/>
            </a:pPr>
            <a:r>
              <a:rPr lang="en-US" b="1" dirty="0" err="1">
                <a:solidFill>
                  <a:srgbClr val="FFFF00"/>
                </a:solidFill>
              </a:rPr>
              <a:t>Serial.begin</a:t>
            </a:r>
            <a:r>
              <a:rPr lang="en-US" b="1" dirty="0">
                <a:solidFill>
                  <a:srgbClr val="FFFF00"/>
                </a:solidFill>
              </a:rPr>
              <a:t>(9600</a:t>
            </a:r>
            <a:r>
              <a:rPr lang="en-US" dirty="0"/>
              <a:t>);: This line initializes the serial communication at a baud rate of 9600. It allows communication between the Arduino board and a computer through the Serial Monitor.</a:t>
            </a:r>
            <a:endParaRPr lang="en-IN" dirty="0"/>
          </a:p>
        </p:txBody>
      </p:sp>
      <p:sp>
        <p:nvSpPr>
          <p:cNvPr id="8" name="Content Placeholder 7"/>
          <p:cNvSpPr>
            <a:spLocks noGrp="1"/>
          </p:cNvSpPr>
          <p:nvPr>
            <p:ph sz="half" idx="2"/>
          </p:nvPr>
        </p:nvSpPr>
        <p:spPr/>
        <p:txBody>
          <a:bodyPr>
            <a:normAutofit fontScale="92500" lnSpcReduction="10000"/>
          </a:bodyPr>
          <a:lstStyle/>
          <a:p>
            <a:pPr marL="0" indent="0">
              <a:buNone/>
            </a:pPr>
            <a:r>
              <a:rPr lang="pt-BR" dirty="0">
                <a:solidFill>
                  <a:srgbClr val="FFFF00"/>
                </a:solidFill>
              </a:rPr>
              <a:t>void loop() {</a:t>
            </a:r>
          </a:p>
          <a:p>
            <a:pPr marL="0" indent="0">
              <a:buNone/>
            </a:pPr>
            <a:r>
              <a:rPr lang="pt-BR" dirty="0">
                <a:solidFill>
                  <a:srgbClr val="FFFF00"/>
                </a:solidFill>
              </a:rPr>
              <a:t>  int num1, num2;</a:t>
            </a:r>
          </a:p>
          <a:p>
            <a:pPr marL="0" indent="0">
              <a:buNone/>
            </a:pPr>
            <a:r>
              <a:rPr lang="pt-BR" dirty="0">
                <a:solidFill>
                  <a:srgbClr val="FFFF00"/>
                </a:solidFill>
              </a:rPr>
              <a:t>  char operatorSymbol</a:t>
            </a:r>
            <a:r>
              <a:rPr lang="pt-BR" dirty="0" smtClean="0">
                <a:solidFill>
                  <a:srgbClr val="FFFF00"/>
                </a:solidFill>
              </a:rPr>
              <a:t>;</a:t>
            </a:r>
          </a:p>
          <a:p>
            <a:pPr marL="0" indent="0">
              <a:buNone/>
            </a:pPr>
            <a:endParaRPr lang="pt-BR" dirty="0">
              <a:solidFill>
                <a:srgbClr val="FFFF00"/>
              </a:solidFill>
            </a:endParaRPr>
          </a:p>
          <a:p>
            <a:pPr marL="0" indent="0" algn="just">
              <a:buNone/>
            </a:pPr>
            <a:r>
              <a:rPr lang="pt-BR" dirty="0"/>
              <a:t> </a:t>
            </a:r>
            <a:r>
              <a:rPr lang="en-US" b="1" dirty="0">
                <a:solidFill>
                  <a:srgbClr val="FFFF00"/>
                </a:solidFill>
              </a:rPr>
              <a:t>void loop(): </a:t>
            </a:r>
            <a:r>
              <a:rPr lang="en-US" dirty="0"/>
              <a:t>This is the main loop function in Arduino, which runs repeatedly after the setup() function.</a:t>
            </a:r>
          </a:p>
          <a:p>
            <a:pPr marL="0" indent="0" algn="just">
              <a:buNone/>
            </a:pPr>
            <a:r>
              <a:rPr lang="en-US" b="1" dirty="0" err="1">
                <a:solidFill>
                  <a:srgbClr val="FFFF00"/>
                </a:solidFill>
              </a:rPr>
              <a:t>int</a:t>
            </a:r>
            <a:r>
              <a:rPr lang="en-US" b="1" dirty="0">
                <a:solidFill>
                  <a:srgbClr val="FFFF00"/>
                </a:solidFill>
              </a:rPr>
              <a:t> num1, num2;: </a:t>
            </a:r>
            <a:r>
              <a:rPr lang="en-US" dirty="0"/>
              <a:t>These are integer variables to store the two numbers entered by the user.</a:t>
            </a:r>
          </a:p>
          <a:p>
            <a:pPr marL="0" indent="0" algn="just">
              <a:buNone/>
            </a:pPr>
            <a:r>
              <a:rPr lang="en-US" b="1" dirty="0">
                <a:solidFill>
                  <a:srgbClr val="FFFF00"/>
                </a:solidFill>
              </a:rPr>
              <a:t>char </a:t>
            </a:r>
            <a:r>
              <a:rPr lang="en-US" b="1" dirty="0" err="1">
                <a:solidFill>
                  <a:srgbClr val="FFFF00"/>
                </a:solidFill>
              </a:rPr>
              <a:t>operatorSymbol</a:t>
            </a:r>
            <a:r>
              <a:rPr lang="en-US" b="1" dirty="0">
                <a:solidFill>
                  <a:srgbClr val="FFFF00"/>
                </a:solidFill>
              </a:rPr>
              <a:t>;: </a:t>
            </a:r>
            <a:r>
              <a:rPr lang="en-US" dirty="0"/>
              <a:t>This is a character variable to store the arithmetic operator entered by the user.</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50</a:t>
            </a:fld>
            <a:endParaRPr lang="en-US" dirty="0"/>
          </a:p>
        </p:txBody>
      </p:sp>
    </p:spTree>
    <p:extLst>
      <p:ext uri="{BB962C8B-B14F-4D97-AF65-F5344CB8AC3E}">
        <p14:creationId xmlns:p14="http://schemas.microsoft.com/office/powerpoint/2010/main" val="33752679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5044" y="848139"/>
            <a:ext cx="4585251" cy="5408199"/>
          </a:xfrm>
        </p:spPr>
        <p:txBody>
          <a:bodyPr>
            <a:normAutofit/>
          </a:bodyPr>
          <a:lstStyle/>
          <a:p>
            <a:pPr marL="0" indent="0">
              <a:buNone/>
            </a:pPr>
            <a:r>
              <a:rPr lang="en-US" dirty="0" err="1">
                <a:solidFill>
                  <a:srgbClr val="FFFF00"/>
                </a:solidFill>
              </a:rPr>
              <a:t>Serial.println</a:t>
            </a:r>
            <a:r>
              <a:rPr lang="en-US" dirty="0">
                <a:solidFill>
                  <a:srgbClr val="FFFF00"/>
                </a:solidFill>
              </a:rPr>
              <a:t>("Enter the first number</a:t>
            </a:r>
            <a:r>
              <a:rPr lang="en-US" dirty="0" smtClean="0">
                <a:solidFill>
                  <a:srgbClr val="FFFF00"/>
                </a:solidFill>
              </a:rPr>
              <a:t>:");</a:t>
            </a:r>
          </a:p>
          <a:p>
            <a:pPr marL="0" indent="0">
              <a:buNone/>
            </a:pPr>
            <a:r>
              <a:rPr lang="en-US" dirty="0" smtClean="0">
                <a:solidFill>
                  <a:srgbClr val="FFFF00"/>
                </a:solidFill>
              </a:rPr>
              <a:t>while</a:t>
            </a:r>
            <a:r>
              <a:rPr lang="en-US" dirty="0">
                <a:solidFill>
                  <a:srgbClr val="FFFF00"/>
                </a:solidFill>
              </a:rPr>
              <a:t>(!</a:t>
            </a:r>
            <a:r>
              <a:rPr lang="en-US" dirty="0" err="1">
                <a:solidFill>
                  <a:srgbClr val="FFFF00"/>
                </a:solidFill>
              </a:rPr>
              <a:t>Serial.available</a:t>
            </a:r>
            <a:r>
              <a:rPr lang="en-US" dirty="0">
                <a:solidFill>
                  <a:srgbClr val="FFFF00"/>
                </a:solidFill>
              </a:rPr>
              <a:t>()); </a:t>
            </a:r>
            <a:endParaRPr lang="en-US" dirty="0" smtClean="0">
              <a:solidFill>
                <a:srgbClr val="FFFF00"/>
              </a:solidFill>
            </a:endParaRPr>
          </a:p>
          <a:p>
            <a:pPr marL="0" indent="0">
              <a:buNone/>
            </a:pPr>
            <a:r>
              <a:rPr lang="en-US" dirty="0" smtClean="0">
                <a:solidFill>
                  <a:srgbClr val="FFFF00"/>
                </a:solidFill>
              </a:rPr>
              <a:t>num1 </a:t>
            </a:r>
            <a:r>
              <a:rPr lang="en-US" dirty="0">
                <a:solidFill>
                  <a:srgbClr val="FFFF00"/>
                </a:solidFill>
              </a:rPr>
              <a:t>= </a:t>
            </a:r>
            <a:r>
              <a:rPr lang="en-US" dirty="0" err="1">
                <a:solidFill>
                  <a:srgbClr val="FFFF00"/>
                </a:solidFill>
              </a:rPr>
              <a:t>Serial.parseInt</a:t>
            </a:r>
            <a:r>
              <a:rPr lang="en-US" dirty="0">
                <a:solidFill>
                  <a:srgbClr val="FFFF00"/>
                </a:solidFill>
              </a:rPr>
              <a:t>(); </a:t>
            </a:r>
            <a:endParaRPr lang="en-US" dirty="0" smtClean="0">
              <a:solidFill>
                <a:srgbClr val="FFFF00"/>
              </a:solidFill>
            </a:endParaRPr>
          </a:p>
          <a:p>
            <a:pPr marL="0" indent="0">
              <a:buNone/>
            </a:pPr>
            <a:endParaRPr lang="en-US" dirty="0">
              <a:solidFill>
                <a:srgbClr val="FFFF00"/>
              </a:solidFill>
            </a:endParaRPr>
          </a:p>
          <a:p>
            <a:pPr marL="0" indent="0" algn="just">
              <a:buNone/>
            </a:pPr>
            <a:r>
              <a:rPr lang="en-US" sz="1700" b="1" dirty="0" err="1">
                <a:solidFill>
                  <a:srgbClr val="FFFF00"/>
                </a:solidFill>
              </a:rPr>
              <a:t>Serial.println</a:t>
            </a:r>
            <a:r>
              <a:rPr lang="en-US" sz="1700" b="1" dirty="0">
                <a:solidFill>
                  <a:srgbClr val="FFFF00"/>
                </a:solidFill>
              </a:rPr>
              <a:t>("Enter the first number:");: </a:t>
            </a:r>
            <a:r>
              <a:rPr lang="en-US" sz="1700" dirty="0"/>
              <a:t>This line prints a message to the Serial Monitor asking the user to enter the first number.</a:t>
            </a:r>
          </a:p>
          <a:p>
            <a:pPr marL="0" indent="0" algn="just">
              <a:buNone/>
            </a:pPr>
            <a:r>
              <a:rPr lang="en-US" sz="1700" b="1" dirty="0">
                <a:solidFill>
                  <a:srgbClr val="FFFF00"/>
                </a:solidFill>
              </a:rPr>
              <a:t>while(!</a:t>
            </a:r>
            <a:r>
              <a:rPr lang="en-US" sz="1700" b="1" dirty="0" err="1">
                <a:solidFill>
                  <a:srgbClr val="FFFF00"/>
                </a:solidFill>
              </a:rPr>
              <a:t>Serial.available</a:t>
            </a:r>
            <a:r>
              <a:rPr lang="en-US" sz="1700" b="1" dirty="0">
                <a:solidFill>
                  <a:srgbClr val="FFFF00"/>
                </a:solidFill>
              </a:rPr>
              <a:t>());: </a:t>
            </a:r>
            <a:r>
              <a:rPr lang="en-US" sz="1700" dirty="0"/>
              <a:t>This is a while loop that waits until data is available on the Serial port (until the user enters something and sends it to the Arduino).</a:t>
            </a:r>
          </a:p>
          <a:p>
            <a:pPr marL="0" indent="0" algn="just">
              <a:buNone/>
            </a:pPr>
            <a:r>
              <a:rPr lang="en-US" sz="1700" b="1" dirty="0">
                <a:solidFill>
                  <a:srgbClr val="FFFF00"/>
                </a:solidFill>
              </a:rPr>
              <a:t>num1 = </a:t>
            </a:r>
            <a:r>
              <a:rPr lang="en-US" sz="1700" b="1" dirty="0" err="1">
                <a:solidFill>
                  <a:srgbClr val="FFFF00"/>
                </a:solidFill>
              </a:rPr>
              <a:t>Serial.parseInt</a:t>
            </a:r>
            <a:r>
              <a:rPr lang="en-US" sz="1700" b="1" dirty="0">
                <a:solidFill>
                  <a:srgbClr val="FFFF00"/>
                </a:solidFill>
              </a:rPr>
              <a:t>();: </a:t>
            </a:r>
            <a:r>
              <a:rPr lang="en-US" sz="1700" dirty="0"/>
              <a:t>This line reads the number entered by the user and stores it in the variable num1.</a:t>
            </a:r>
            <a:endParaRPr lang="en-IN" sz="1700" dirty="0"/>
          </a:p>
        </p:txBody>
      </p:sp>
      <p:sp>
        <p:nvSpPr>
          <p:cNvPr id="4" name="Content Placeholder 3"/>
          <p:cNvSpPr>
            <a:spLocks noGrp="1"/>
          </p:cNvSpPr>
          <p:nvPr>
            <p:ph sz="half" idx="2"/>
          </p:nvPr>
        </p:nvSpPr>
        <p:spPr>
          <a:xfrm>
            <a:off x="4850296" y="848140"/>
            <a:ext cx="5502243" cy="5408198"/>
          </a:xfrm>
        </p:spPr>
        <p:txBody>
          <a:bodyPr>
            <a:normAutofit/>
          </a:bodyPr>
          <a:lstStyle/>
          <a:p>
            <a:pPr marL="0" indent="0" algn="just">
              <a:buNone/>
            </a:pPr>
            <a:r>
              <a:rPr lang="en-IN" dirty="0" err="1">
                <a:solidFill>
                  <a:srgbClr val="FFFF00"/>
                </a:solidFill>
              </a:rPr>
              <a:t>Serial.println</a:t>
            </a:r>
            <a:r>
              <a:rPr lang="en-IN" dirty="0">
                <a:solidFill>
                  <a:srgbClr val="FFFF00"/>
                </a:solidFill>
              </a:rPr>
              <a:t>("Enter an arithmetic operator (+, -, *, </a:t>
            </a:r>
            <a:r>
              <a:rPr lang="en-IN" dirty="0" smtClean="0">
                <a:solidFill>
                  <a:srgbClr val="FFFF00"/>
                </a:solidFill>
              </a:rPr>
              <a:t>/):");</a:t>
            </a:r>
          </a:p>
          <a:p>
            <a:pPr marL="0" indent="0" algn="just">
              <a:buNone/>
            </a:pPr>
            <a:r>
              <a:rPr lang="en-IN" dirty="0" smtClean="0">
                <a:solidFill>
                  <a:srgbClr val="FFFF00"/>
                </a:solidFill>
              </a:rPr>
              <a:t>while</a:t>
            </a:r>
            <a:r>
              <a:rPr lang="en-IN" dirty="0">
                <a:solidFill>
                  <a:srgbClr val="FFFF00"/>
                </a:solidFill>
              </a:rPr>
              <a:t>(!</a:t>
            </a:r>
            <a:r>
              <a:rPr lang="en-IN" dirty="0" err="1">
                <a:solidFill>
                  <a:srgbClr val="FFFF00"/>
                </a:solidFill>
              </a:rPr>
              <a:t>Serial.available</a:t>
            </a:r>
            <a:r>
              <a:rPr lang="en-IN" dirty="0">
                <a:solidFill>
                  <a:srgbClr val="FFFF00"/>
                </a:solidFill>
              </a:rPr>
              <a:t>()); </a:t>
            </a:r>
            <a:endParaRPr lang="en-IN" dirty="0" smtClean="0">
              <a:solidFill>
                <a:srgbClr val="FFFF00"/>
              </a:solidFill>
            </a:endParaRPr>
          </a:p>
          <a:p>
            <a:pPr marL="0" indent="0" algn="just">
              <a:buNone/>
            </a:pPr>
            <a:r>
              <a:rPr lang="en-IN" dirty="0" err="1" smtClean="0">
                <a:solidFill>
                  <a:srgbClr val="FFFF00"/>
                </a:solidFill>
              </a:rPr>
              <a:t>operatorSymbol</a:t>
            </a:r>
            <a:r>
              <a:rPr lang="en-IN" dirty="0" smtClean="0">
                <a:solidFill>
                  <a:srgbClr val="FFFF00"/>
                </a:solidFill>
              </a:rPr>
              <a:t> </a:t>
            </a:r>
            <a:r>
              <a:rPr lang="en-IN" dirty="0">
                <a:solidFill>
                  <a:srgbClr val="FFFF00"/>
                </a:solidFill>
              </a:rPr>
              <a:t>= </a:t>
            </a:r>
            <a:r>
              <a:rPr lang="en-IN" dirty="0" err="1">
                <a:solidFill>
                  <a:srgbClr val="FFFF00"/>
                </a:solidFill>
              </a:rPr>
              <a:t>Serial.read</a:t>
            </a:r>
            <a:r>
              <a:rPr lang="en-IN" dirty="0">
                <a:solidFill>
                  <a:srgbClr val="FFFF00"/>
                </a:solidFill>
              </a:rPr>
              <a:t>(); </a:t>
            </a:r>
          </a:p>
          <a:p>
            <a:pPr marL="0" indent="0" algn="just">
              <a:buNone/>
            </a:pPr>
            <a:r>
              <a:rPr lang="en-IN" dirty="0" err="1" smtClean="0">
                <a:solidFill>
                  <a:srgbClr val="FFFF00"/>
                </a:solidFill>
              </a:rPr>
              <a:t>Serial.println</a:t>
            </a:r>
            <a:r>
              <a:rPr lang="en-IN" dirty="0">
                <a:solidFill>
                  <a:srgbClr val="FFFF00"/>
                </a:solidFill>
              </a:rPr>
              <a:t>("Enter the second number</a:t>
            </a:r>
            <a:r>
              <a:rPr lang="en-IN" dirty="0" smtClean="0">
                <a:solidFill>
                  <a:srgbClr val="FFFF00"/>
                </a:solidFill>
              </a:rPr>
              <a:t>:");</a:t>
            </a:r>
          </a:p>
          <a:p>
            <a:pPr marL="0" indent="0" algn="just">
              <a:buNone/>
            </a:pPr>
            <a:r>
              <a:rPr lang="en-IN" dirty="0" smtClean="0">
                <a:solidFill>
                  <a:srgbClr val="FFFF00"/>
                </a:solidFill>
              </a:rPr>
              <a:t>while</a:t>
            </a:r>
            <a:r>
              <a:rPr lang="en-IN" dirty="0">
                <a:solidFill>
                  <a:srgbClr val="FFFF00"/>
                </a:solidFill>
              </a:rPr>
              <a:t>(!</a:t>
            </a:r>
            <a:r>
              <a:rPr lang="en-IN" dirty="0" err="1">
                <a:solidFill>
                  <a:srgbClr val="FFFF00"/>
                </a:solidFill>
              </a:rPr>
              <a:t>Serial.available</a:t>
            </a:r>
            <a:r>
              <a:rPr lang="en-IN" dirty="0">
                <a:solidFill>
                  <a:srgbClr val="FFFF00"/>
                </a:solidFill>
              </a:rPr>
              <a:t>()); </a:t>
            </a:r>
            <a:endParaRPr lang="en-IN" dirty="0" smtClean="0">
              <a:solidFill>
                <a:srgbClr val="FFFF00"/>
              </a:solidFill>
            </a:endParaRPr>
          </a:p>
          <a:p>
            <a:pPr marL="0" indent="0" algn="just">
              <a:buNone/>
            </a:pPr>
            <a:r>
              <a:rPr lang="en-IN" dirty="0" smtClean="0">
                <a:solidFill>
                  <a:srgbClr val="FFFF00"/>
                </a:solidFill>
              </a:rPr>
              <a:t>num2 </a:t>
            </a:r>
            <a:r>
              <a:rPr lang="en-IN" dirty="0">
                <a:solidFill>
                  <a:srgbClr val="FFFF00"/>
                </a:solidFill>
              </a:rPr>
              <a:t>= </a:t>
            </a:r>
            <a:r>
              <a:rPr lang="en-IN" dirty="0" err="1">
                <a:solidFill>
                  <a:srgbClr val="FFFF00"/>
                </a:solidFill>
              </a:rPr>
              <a:t>Serial.parseInt</a:t>
            </a:r>
            <a:r>
              <a:rPr lang="en-IN" dirty="0">
                <a:solidFill>
                  <a:srgbClr val="FFFF00"/>
                </a:solidFill>
              </a:rPr>
              <a:t>();   </a:t>
            </a:r>
          </a:p>
        </p:txBody>
      </p:sp>
      <p:sp>
        <p:nvSpPr>
          <p:cNvPr id="5" name="Footer Placeholder 4"/>
          <p:cNvSpPr>
            <a:spLocks noGrp="1"/>
          </p:cNvSpPr>
          <p:nvPr>
            <p:ph type="ftr" sz="quarter" idx="11"/>
          </p:nvPr>
        </p:nvSpPr>
        <p:spPr/>
        <p:txBody>
          <a:bodyPr/>
          <a:lstStyle/>
          <a:p>
            <a:r>
              <a:rPr lang="en-US" dirty="0"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26688855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3312" y="516835"/>
            <a:ext cx="9249228" cy="5739503"/>
          </a:xfrm>
        </p:spPr>
        <p:txBody>
          <a:bodyPr/>
          <a:lstStyle/>
          <a:p>
            <a:pPr marL="0" indent="0">
              <a:buNone/>
            </a:pPr>
            <a:r>
              <a:rPr lang="en-US" b="1" dirty="0" err="1">
                <a:solidFill>
                  <a:srgbClr val="FFFF00"/>
                </a:solidFill>
              </a:rPr>
              <a:t>int</a:t>
            </a:r>
            <a:r>
              <a:rPr lang="en-US" b="1" dirty="0">
                <a:solidFill>
                  <a:srgbClr val="FFFF00"/>
                </a:solidFill>
              </a:rPr>
              <a:t> result;: </a:t>
            </a:r>
            <a:r>
              <a:rPr lang="en-US" dirty="0"/>
              <a:t>This is an integer variable to store the result of the arithmetic operation.</a:t>
            </a:r>
          </a:p>
          <a:p>
            <a:pPr marL="0" indent="0">
              <a:buNone/>
            </a:pPr>
            <a:r>
              <a:rPr lang="en-US" b="1" dirty="0">
                <a:solidFill>
                  <a:srgbClr val="FFFF00"/>
                </a:solidFill>
              </a:rPr>
              <a:t>switch (</a:t>
            </a:r>
            <a:r>
              <a:rPr lang="en-US" b="1" dirty="0" err="1">
                <a:solidFill>
                  <a:srgbClr val="FFFF00"/>
                </a:solidFill>
              </a:rPr>
              <a:t>operatorSymbol</a:t>
            </a:r>
            <a:r>
              <a:rPr lang="en-US" b="1" dirty="0">
                <a:solidFill>
                  <a:srgbClr val="FFFF00"/>
                </a:solidFill>
              </a:rPr>
              <a:t>) { ... }: </a:t>
            </a:r>
            <a:r>
              <a:rPr lang="en-US" dirty="0"/>
              <a:t>This is a switch statement that checks the value of </a:t>
            </a:r>
            <a:r>
              <a:rPr lang="en-US" dirty="0" err="1"/>
              <a:t>operatorSymbol</a:t>
            </a:r>
            <a:r>
              <a:rPr lang="en-US" dirty="0"/>
              <a:t>, which was entered by the user, and performs the corresponding arithmetic operation.</a:t>
            </a:r>
          </a:p>
          <a:p>
            <a:pPr marL="0" indent="0">
              <a:buNone/>
            </a:pPr>
            <a:r>
              <a:rPr lang="en-US" b="1" dirty="0">
                <a:solidFill>
                  <a:srgbClr val="FFFF00"/>
                </a:solidFill>
              </a:rPr>
              <a:t>case '+': result = num1 + num2; break;: </a:t>
            </a:r>
            <a:r>
              <a:rPr lang="en-US" dirty="0"/>
              <a:t>If the user entered '+', the code inside this case block adds num1 and num2 and stores the result in result.</a:t>
            </a:r>
          </a:p>
          <a:p>
            <a:pPr marL="0" indent="0">
              <a:buNone/>
            </a:pPr>
            <a:r>
              <a:rPr lang="en-US" b="1" dirty="0">
                <a:solidFill>
                  <a:srgbClr val="FFFF00"/>
                </a:solidFill>
              </a:rPr>
              <a:t>case '-': result = num1 - num2; break;: </a:t>
            </a:r>
            <a:r>
              <a:rPr lang="en-US" dirty="0"/>
              <a:t>If the user entered '-', the code inside this case block subtracts num2 from num1 and stores the result in result.</a:t>
            </a:r>
          </a:p>
          <a:p>
            <a:pPr marL="0" indent="0">
              <a:buNone/>
            </a:pPr>
            <a:r>
              <a:rPr lang="en-US" b="1" dirty="0">
                <a:solidFill>
                  <a:srgbClr val="FFFF00"/>
                </a:solidFill>
              </a:rPr>
              <a:t>case '*': result = num1 * num2; break;: </a:t>
            </a:r>
            <a:r>
              <a:rPr lang="en-US" dirty="0"/>
              <a:t>If the user entered '*', the code inside this case block multiplies num1 and num2 and stores the result in result.</a:t>
            </a:r>
          </a:p>
          <a:p>
            <a:pPr marL="0" indent="0">
              <a:buNone/>
            </a:pPr>
            <a:r>
              <a:rPr lang="en-US" b="1" dirty="0">
                <a:solidFill>
                  <a:srgbClr val="FFFF00"/>
                </a:solidFill>
              </a:rPr>
              <a:t>case '/': result = num1 / num2; break;: </a:t>
            </a:r>
            <a:r>
              <a:rPr lang="en-US" dirty="0"/>
              <a:t>If the user entered '/', the code inside this case block divides num1 by num2 and stores the result in result.</a:t>
            </a:r>
          </a:p>
          <a:p>
            <a:pPr marL="0" indent="0" algn="just">
              <a:buNone/>
            </a:pPr>
            <a:r>
              <a:rPr lang="en-US" b="1" dirty="0">
                <a:solidFill>
                  <a:srgbClr val="FFFF00"/>
                </a:solidFill>
              </a:rPr>
              <a:t>default: </a:t>
            </a:r>
            <a:r>
              <a:rPr lang="en-US" b="1" dirty="0" err="1">
                <a:solidFill>
                  <a:srgbClr val="FFFF00"/>
                </a:solidFill>
              </a:rPr>
              <a:t>Serial.println</a:t>
            </a:r>
            <a:r>
              <a:rPr lang="en-US" b="1" dirty="0">
                <a:solidFill>
                  <a:srgbClr val="FFFF00"/>
                </a:solidFill>
              </a:rPr>
              <a:t>("Invalid operator!"); </a:t>
            </a:r>
            <a:r>
              <a:rPr lang="en-US" dirty="0"/>
              <a:t>return;: If the user entered an invalid operator, the code inside this default block prints an error message to the Serial Monitor and exits the loop.</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1692399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3312" y="1063417"/>
            <a:ext cx="9249228" cy="5192922"/>
          </a:xfrm>
        </p:spPr>
        <p:txBody>
          <a:bodyPr/>
          <a:lstStyle/>
          <a:p>
            <a:pPr marL="0" indent="0" algn="just">
              <a:buNone/>
            </a:pPr>
            <a:r>
              <a:rPr lang="en-US" b="1" dirty="0" err="1">
                <a:solidFill>
                  <a:srgbClr val="FFFF00"/>
                </a:solidFill>
              </a:rPr>
              <a:t>Serial.print</a:t>
            </a:r>
            <a:r>
              <a:rPr lang="en-US" b="1" dirty="0">
                <a:solidFill>
                  <a:srgbClr val="FFFF00"/>
                </a:solidFill>
              </a:rPr>
              <a:t>("Result: ");: </a:t>
            </a:r>
            <a:r>
              <a:rPr lang="en-US" dirty="0"/>
              <a:t>This line prints the text "Result: " to the Serial Monitor.</a:t>
            </a:r>
          </a:p>
          <a:p>
            <a:pPr marL="0" indent="0" algn="just">
              <a:buNone/>
            </a:pPr>
            <a:r>
              <a:rPr lang="en-US" b="1" dirty="0" err="1">
                <a:solidFill>
                  <a:srgbClr val="FFFF00"/>
                </a:solidFill>
              </a:rPr>
              <a:t>Serial.println</a:t>
            </a:r>
            <a:r>
              <a:rPr lang="en-US" b="1" dirty="0">
                <a:solidFill>
                  <a:srgbClr val="FFFF00"/>
                </a:solidFill>
              </a:rPr>
              <a:t>(result);: </a:t>
            </a:r>
            <a:r>
              <a:rPr lang="en-US" dirty="0"/>
              <a:t>This line prints the value of the result variable (the calculated result) to the Serial Monitor.</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6307638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4X4 Keypad with </a:t>
            </a:r>
            <a:r>
              <a:rPr lang="en-US" dirty="0"/>
              <a:t>A</a:t>
            </a:r>
            <a:r>
              <a:rPr lang="en-US" dirty="0" smtClean="0"/>
              <a:t>rduino</a:t>
            </a:r>
            <a:endParaRPr lang="en-IN" dirty="0"/>
          </a:p>
        </p:txBody>
      </p:sp>
      <p:sp>
        <p:nvSpPr>
          <p:cNvPr id="8" name="Content Placeholder 7"/>
          <p:cNvSpPr>
            <a:spLocks noGrp="1"/>
          </p:cNvSpPr>
          <p:nvPr>
            <p:ph idx="1"/>
          </p:nvPr>
        </p:nvSpPr>
        <p:spPr/>
        <p:txBody>
          <a:bodyPr/>
          <a:lstStyle/>
          <a:p>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54</a:t>
            </a:fld>
            <a:endParaRPr lang="en-US" dirty="0"/>
          </a:p>
        </p:txBody>
      </p:sp>
      <p:pic>
        <p:nvPicPr>
          <p:cNvPr id="10" name="Picture 9"/>
          <p:cNvPicPr>
            <a:picLocks noChangeAspect="1"/>
          </p:cNvPicPr>
          <p:nvPr/>
        </p:nvPicPr>
        <p:blipFill>
          <a:blip r:embed="rId2"/>
          <a:stretch>
            <a:fillRect/>
          </a:stretch>
        </p:blipFill>
        <p:spPr>
          <a:xfrm>
            <a:off x="3481158" y="1298714"/>
            <a:ext cx="3734628" cy="4949686"/>
          </a:xfrm>
          <a:prstGeom prst="rect">
            <a:avLst/>
          </a:prstGeom>
        </p:spPr>
      </p:pic>
    </p:spTree>
    <p:extLst>
      <p:ext uri="{BB962C8B-B14F-4D97-AF65-F5344CB8AC3E}">
        <p14:creationId xmlns:p14="http://schemas.microsoft.com/office/powerpoint/2010/main" val="1392504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ln>
            <a:solidFill>
              <a:schemeClr val="accent3"/>
            </a:solidFill>
          </a:ln>
        </p:spPr>
        <p:txBody>
          <a:bodyPr/>
          <a:lstStyle/>
          <a:p>
            <a:pPr algn="just"/>
            <a:r>
              <a:rPr lang="en-US" sz="2000" dirty="0"/>
              <a:t>To create a simple calculator using an Arduino and a 4x4 hex keypad, you'll need to connect the keypad to the Arduino and write a program to read input from the keypad and perform basic arithmetic operations. </a:t>
            </a:r>
            <a:endParaRPr lang="en-IN" sz="2000" dirty="0"/>
          </a:p>
        </p:txBody>
      </p:sp>
      <p:sp>
        <p:nvSpPr>
          <p:cNvPr id="8" name="Content Placeholder 7"/>
          <p:cNvSpPr>
            <a:spLocks noGrp="1"/>
          </p:cNvSpPr>
          <p:nvPr>
            <p:ph sz="half" idx="1"/>
          </p:nvPr>
        </p:nvSpPr>
        <p:spPr>
          <a:ln>
            <a:solidFill>
              <a:srgbClr val="FFC000"/>
            </a:solidFill>
          </a:ln>
        </p:spPr>
        <p:txBody>
          <a:bodyPr>
            <a:normAutofit/>
          </a:bodyPr>
          <a:lstStyle/>
          <a:p>
            <a:pPr marL="0" indent="0">
              <a:buNone/>
            </a:pPr>
            <a:r>
              <a:rPr lang="en-IN" b="1" dirty="0"/>
              <a:t>Components needed</a:t>
            </a:r>
            <a:r>
              <a:rPr lang="en-IN" b="1" dirty="0" smtClean="0"/>
              <a:t>:</a:t>
            </a:r>
          </a:p>
          <a:p>
            <a:r>
              <a:rPr lang="en-IN" dirty="0"/>
              <a:t>Arduino board (e.g., Arduino UNO)</a:t>
            </a:r>
          </a:p>
          <a:p>
            <a:r>
              <a:rPr lang="en-IN" dirty="0"/>
              <a:t>4x4 hex keypad</a:t>
            </a:r>
          </a:p>
          <a:p>
            <a:r>
              <a:rPr lang="en-IN" dirty="0"/>
              <a:t>Jumper wires</a:t>
            </a:r>
          </a:p>
        </p:txBody>
      </p:sp>
      <p:sp>
        <p:nvSpPr>
          <p:cNvPr id="9" name="Content Placeholder 8"/>
          <p:cNvSpPr>
            <a:spLocks noGrp="1"/>
          </p:cNvSpPr>
          <p:nvPr>
            <p:ph sz="half" idx="2"/>
          </p:nvPr>
        </p:nvSpPr>
        <p:spPr>
          <a:ln>
            <a:solidFill>
              <a:srgbClr val="FFC000"/>
            </a:solidFill>
          </a:ln>
        </p:spPr>
        <p:txBody>
          <a:bodyPr>
            <a:normAutofit/>
          </a:bodyPr>
          <a:lstStyle/>
          <a:p>
            <a:pPr marL="0" indent="0">
              <a:buNone/>
            </a:pPr>
            <a:r>
              <a:rPr lang="en-IN" b="1" dirty="0"/>
              <a:t>Wiring </a:t>
            </a:r>
            <a:r>
              <a:rPr lang="en-IN" b="1" dirty="0" smtClean="0"/>
              <a:t>connections:</a:t>
            </a:r>
          </a:p>
          <a:p>
            <a:r>
              <a:rPr lang="en-US" b="1" dirty="0"/>
              <a:t>Connect the 4x4 hex keypad to the Arduino as follows:</a:t>
            </a:r>
          </a:p>
          <a:p>
            <a:pPr lvl="1"/>
            <a:r>
              <a:rPr lang="en-US" b="1" dirty="0"/>
              <a:t>Connect ROW0 to digital pin 2</a:t>
            </a:r>
          </a:p>
          <a:p>
            <a:pPr lvl="1"/>
            <a:r>
              <a:rPr lang="en-US" b="1" dirty="0"/>
              <a:t>Connect ROW1 to digital pin 3</a:t>
            </a:r>
          </a:p>
          <a:p>
            <a:pPr lvl="1"/>
            <a:r>
              <a:rPr lang="en-US" b="1" dirty="0"/>
              <a:t>Connect ROW2 to digital pin 4</a:t>
            </a:r>
          </a:p>
          <a:p>
            <a:pPr lvl="1"/>
            <a:r>
              <a:rPr lang="en-US" b="1" dirty="0"/>
              <a:t>Connect ROW3 to digital pin 5</a:t>
            </a:r>
          </a:p>
          <a:p>
            <a:pPr lvl="1"/>
            <a:r>
              <a:rPr lang="en-US" b="1" dirty="0"/>
              <a:t>Connect COL0 to digital pin 6</a:t>
            </a:r>
          </a:p>
          <a:p>
            <a:pPr lvl="1"/>
            <a:r>
              <a:rPr lang="en-US" b="1" dirty="0"/>
              <a:t>Connect COL1 to digital pin 7</a:t>
            </a:r>
          </a:p>
          <a:p>
            <a:pPr lvl="1"/>
            <a:r>
              <a:rPr lang="en-US" b="1" dirty="0"/>
              <a:t>Connect COL2 to digital pin 8</a:t>
            </a:r>
          </a:p>
          <a:p>
            <a:pPr lvl="1"/>
            <a:r>
              <a:rPr lang="en-US" b="1" dirty="0"/>
              <a:t>Connect COL3 to digital pin 9</a:t>
            </a:r>
            <a:endParaRPr lang="en-IN" b="1" dirty="0" smtClean="0"/>
          </a:p>
          <a:p>
            <a:pPr marL="0" indent="0">
              <a:buNone/>
            </a:pPr>
            <a:endParaRPr lang="en-IN" b="1"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55</a:t>
            </a:fld>
            <a:endParaRPr lang="en-US" dirty="0"/>
          </a:p>
        </p:txBody>
      </p:sp>
    </p:spTree>
    <p:extLst>
      <p:ext uri="{BB962C8B-B14F-4D97-AF65-F5344CB8AC3E}">
        <p14:creationId xmlns:p14="http://schemas.microsoft.com/office/powerpoint/2010/main" val="10079654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103312" y="609601"/>
            <a:ext cx="4396339" cy="5646738"/>
          </a:xfrm>
          <a:ln>
            <a:solidFill>
              <a:srgbClr val="FFC000"/>
            </a:solidFill>
          </a:ln>
        </p:spPr>
        <p:txBody>
          <a:bodyPr>
            <a:normAutofit lnSpcReduction="10000"/>
          </a:bodyPr>
          <a:lstStyle/>
          <a:p>
            <a:pPr marL="0" indent="0">
              <a:buNone/>
            </a:pPr>
            <a:r>
              <a:rPr lang="en-IN" dirty="0">
                <a:solidFill>
                  <a:srgbClr val="FFFF00"/>
                </a:solidFill>
              </a:rPr>
              <a:t>#include &lt;</a:t>
            </a:r>
            <a:r>
              <a:rPr lang="en-IN" dirty="0" err="1" smtClean="0">
                <a:solidFill>
                  <a:srgbClr val="FFFF00"/>
                </a:solidFill>
              </a:rPr>
              <a:t>Keypad.h</a:t>
            </a:r>
            <a:r>
              <a:rPr lang="en-IN" dirty="0" smtClean="0">
                <a:solidFill>
                  <a:srgbClr val="FFFF00"/>
                </a:solidFill>
              </a:rPr>
              <a:t>&gt;</a:t>
            </a:r>
          </a:p>
          <a:p>
            <a:pPr marL="0" indent="0" algn="just">
              <a:buNone/>
            </a:pPr>
            <a:r>
              <a:rPr lang="en-US" dirty="0"/>
              <a:t>The program uses the Keypad library to read input from the 4x4 hex keypad. When you press an operator (+, -, *, /) or the equals (=) key, it will perform the corresponding operation and display the result on the Serial Monitor</a:t>
            </a:r>
            <a:r>
              <a:rPr lang="en-US" dirty="0" smtClean="0"/>
              <a:t>.</a:t>
            </a:r>
          </a:p>
          <a:p>
            <a:pPr marL="0" indent="0" algn="just">
              <a:buNone/>
            </a:pPr>
            <a:r>
              <a:rPr lang="en-US" dirty="0"/>
              <a:t>Make sure to install the Keypad library in the Arduino IDE by going to "Sketch" -&gt; "Include Library" -&gt; "Manage Libraries" and then search for "Keypad" and install it</a:t>
            </a:r>
            <a:r>
              <a:rPr lang="en-US" dirty="0" smtClean="0"/>
              <a:t>.</a:t>
            </a:r>
          </a:p>
        </p:txBody>
      </p:sp>
      <p:sp>
        <p:nvSpPr>
          <p:cNvPr id="10" name="Content Placeholder 9"/>
          <p:cNvSpPr>
            <a:spLocks noGrp="1"/>
          </p:cNvSpPr>
          <p:nvPr>
            <p:ph sz="half" idx="2"/>
          </p:nvPr>
        </p:nvSpPr>
        <p:spPr>
          <a:xfrm>
            <a:off x="5654493" y="609602"/>
            <a:ext cx="4396341" cy="5646736"/>
          </a:xfrm>
          <a:ln>
            <a:solidFill>
              <a:schemeClr val="accent3"/>
            </a:solidFill>
          </a:ln>
        </p:spPr>
        <p:txBody>
          <a:bodyPr>
            <a:normAutofit lnSpcReduction="10000"/>
          </a:bodyPr>
          <a:lstStyle/>
          <a:p>
            <a:pPr marL="0" indent="0">
              <a:buNone/>
            </a:pPr>
            <a:r>
              <a:rPr lang="en-US" dirty="0" smtClean="0"/>
              <a:t>//</a:t>
            </a:r>
            <a:r>
              <a:rPr lang="en-US" dirty="0"/>
              <a:t>define the number of rows and columns of the </a:t>
            </a:r>
            <a:r>
              <a:rPr lang="en-US" dirty="0" smtClean="0"/>
              <a:t>keypad</a:t>
            </a:r>
            <a:endParaRPr lang="en-IN" dirty="0"/>
          </a:p>
          <a:p>
            <a:pPr marL="0" indent="0">
              <a:buNone/>
            </a:pPr>
            <a:r>
              <a:rPr lang="en-IN" dirty="0" err="1">
                <a:solidFill>
                  <a:srgbClr val="FFFF00"/>
                </a:solidFill>
              </a:rPr>
              <a:t>const</a:t>
            </a:r>
            <a:r>
              <a:rPr lang="en-IN" dirty="0">
                <a:solidFill>
                  <a:srgbClr val="FFFF00"/>
                </a:solidFill>
              </a:rPr>
              <a:t> byte ROWS = 4;</a:t>
            </a:r>
          </a:p>
          <a:p>
            <a:pPr marL="0" indent="0">
              <a:buNone/>
            </a:pPr>
            <a:r>
              <a:rPr lang="en-IN" dirty="0" err="1">
                <a:solidFill>
                  <a:srgbClr val="FFFF00"/>
                </a:solidFill>
              </a:rPr>
              <a:t>const</a:t>
            </a:r>
            <a:r>
              <a:rPr lang="en-IN" dirty="0">
                <a:solidFill>
                  <a:srgbClr val="FFFF00"/>
                </a:solidFill>
              </a:rPr>
              <a:t> byte COLS = 4</a:t>
            </a:r>
            <a:r>
              <a:rPr lang="en-IN" dirty="0" smtClean="0">
                <a:solidFill>
                  <a:srgbClr val="FFFF00"/>
                </a:solidFill>
              </a:rPr>
              <a:t>;</a:t>
            </a:r>
          </a:p>
          <a:p>
            <a:pPr marL="0" indent="0" algn="just">
              <a:buNone/>
            </a:pPr>
            <a:r>
              <a:rPr lang="en-IN" dirty="0"/>
              <a:t>// Define the keypad </a:t>
            </a:r>
            <a:r>
              <a:rPr lang="en-IN" dirty="0" smtClean="0"/>
              <a:t>layout,</a:t>
            </a:r>
            <a:r>
              <a:rPr lang="en-US" dirty="0"/>
              <a:t> It maps each button's value to its corresponding position on the keypad. It represents a 4x4 matrix where each cell contains a character representing the button's value.</a:t>
            </a:r>
            <a:endParaRPr lang="en-IN" dirty="0" smtClean="0">
              <a:solidFill>
                <a:srgbClr val="FFFF00"/>
              </a:solidFill>
            </a:endParaRPr>
          </a:p>
          <a:p>
            <a:pPr marL="0" indent="0">
              <a:buNone/>
            </a:pPr>
            <a:r>
              <a:rPr lang="en-IN" dirty="0" smtClean="0">
                <a:solidFill>
                  <a:srgbClr val="FFFF00"/>
                </a:solidFill>
              </a:rPr>
              <a:t>char </a:t>
            </a:r>
            <a:r>
              <a:rPr lang="en-IN" dirty="0">
                <a:solidFill>
                  <a:srgbClr val="FFFF00"/>
                </a:solidFill>
              </a:rPr>
              <a:t>keys[ROWS][COLS] = </a:t>
            </a:r>
          </a:p>
          <a:p>
            <a:pPr marL="0" indent="0">
              <a:buNone/>
            </a:pPr>
            <a:r>
              <a:rPr lang="en-IN" dirty="0">
                <a:solidFill>
                  <a:srgbClr val="FFFF00"/>
                </a:solidFill>
              </a:rPr>
              <a:t>{</a:t>
            </a:r>
          </a:p>
          <a:p>
            <a:pPr marL="0" indent="0">
              <a:buNone/>
            </a:pPr>
            <a:r>
              <a:rPr lang="en-IN" dirty="0">
                <a:solidFill>
                  <a:srgbClr val="FFFF00"/>
                </a:solidFill>
              </a:rPr>
              <a:t>  {'1', '2', '3', 'A'},</a:t>
            </a:r>
          </a:p>
          <a:p>
            <a:pPr marL="0" indent="0">
              <a:buNone/>
            </a:pPr>
            <a:r>
              <a:rPr lang="en-IN" dirty="0">
                <a:solidFill>
                  <a:srgbClr val="FFFF00"/>
                </a:solidFill>
              </a:rPr>
              <a:t>  {'4', '5', '6', 'B'},</a:t>
            </a:r>
          </a:p>
          <a:p>
            <a:pPr marL="0" indent="0">
              <a:buNone/>
            </a:pPr>
            <a:r>
              <a:rPr lang="en-IN" dirty="0">
                <a:solidFill>
                  <a:srgbClr val="FFFF00"/>
                </a:solidFill>
              </a:rPr>
              <a:t>  {'7', '8', '9', 'C'},</a:t>
            </a:r>
          </a:p>
          <a:p>
            <a:pPr marL="0" indent="0">
              <a:buNone/>
            </a:pPr>
            <a:r>
              <a:rPr lang="en-IN" dirty="0">
                <a:solidFill>
                  <a:srgbClr val="FFFF00"/>
                </a:solidFill>
              </a:rPr>
              <a:t>  {'*', '0', '#', 'D'}</a:t>
            </a:r>
          </a:p>
          <a:p>
            <a:pPr marL="0" indent="0">
              <a:buNone/>
            </a:pPr>
            <a:r>
              <a:rPr lang="en-IN" dirty="0">
                <a:solidFill>
                  <a:srgbClr val="FFFF00"/>
                </a:solidFill>
              </a:rPr>
              <a:t>};</a:t>
            </a:r>
          </a:p>
          <a:p>
            <a:pPr marL="0" indent="0">
              <a:buNone/>
            </a:pP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56</a:t>
            </a:fld>
            <a:endParaRPr lang="en-US" dirty="0"/>
          </a:p>
        </p:txBody>
      </p:sp>
    </p:spTree>
    <p:extLst>
      <p:ext uri="{BB962C8B-B14F-4D97-AF65-F5344CB8AC3E}">
        <p14:creationId xmlns:p14="http://schemas.microsoft.com/office/powerpoint/2010/main" val="30149006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3312" y="1630016"/>
            <a:ext cx="4396339" cy="4626323"/>
          </a:xfrm>
          <a:ln>
            <a:solidFill>
              <a:srgbClr val="FFC000"/>
            </a:solidFill>
          </a:ln>
        </p:spPr>
        <p:txBody>
          <a:bodyPr/>
          <a:lstStyle/>
          <a:p>
            <a:pPr marL="0" indent="0">
              <a:buNone/>
            </a:pPr>
            <a:r>
              <a:rPr lang="en-US" dirty="0">
                <a:solidFill>
                  <a:srgbClr val="FFFF00"/>
                </a:solidFill>
              </a:rPr>
              <a:t>byte </a:t>
            </a:r>
            <a:r>
              <a:rPr lang="en-US" dirty="0" err="1">
                <a:solidFill>
                  <a:srgbClr val="FFFF00"/>
                </a:solidFill>
              </a:rPr>
              <a:t>rowPins</a:t>
            </a:r>
            <a:r>
              <a:rPr lang="en-US" dirty="0">
                <a:solidFill>
                  <a:srgbClr val="FFFF00"/>
                </a:solidFill>
              </a:rPr>
              <a:t>[ROWS] = {2, 3, 4, 5}; </a:t>
            </a:r>
            <a:endParaRPr lang="en-US" dirty="0" smtClean="0">
              <a:solidFill>
                <a:srgbClr val="FFFF00"/>
              </a:solidFill>
            </a:endParaRPr>
          </a:p>
          <a:p>
            <a:pPr marL="0" indent="0">
              <a:buNone/>
            </a:pPr>
            <a:r>
              <a:rPr lang="en-US" dirty="0" smtClean="0">
                <a:solidFill>
                  <a:srgbClr val="FFFF00"/>
                </a:solidFill>
              </a:rPr>
              <a:t>byte </a:t>
            </a:r>
            <a:r>
              <a:rPr lang="en-US" dirty="0" err="1">
                <a:solidFill>
                  <a:srgbClr val="FFFF00"/>
                </a:solidFill>
              </a:rPr>
              <a:t>colPins</a:t>
            </a:r>
            <a:r>
              <a:rPr lang="en-US" dirty="0">
                <a:solidFill>
                  <a:srgbClr val="FFFF00"/>
                </a:solidFill>
              </a:rPr>
              <a:t>[COLS] = {6, 7, 8, 9}; </a:t>
            </a:r>
            <a:endParaRPr lang="en-US" dirty="0" smtClean="0">
              <a:solidFill>
                <a:srgbClr val="FFFF00"/>
              </a:solidFill>
            </a:endParaRPr>
          </a:p>
          <a:p>
            <a:pPr marL="0" indent="0" algn="just">
              <a:buNone/>
            </a:pPr>
            <a:r>
              <a:rPr lang="en-US" dirty="0" smtClean="0"/>
              <a:t>//These </a:t>
            </a:r>
            <a:r>
              <a:rPr lang="en-US" dirty="0"/>
              <a:t>arrays define the connections of the keypad to the Arduino. The </a:t>
            </a:r>
            <a:r>
              <a:rPr lang="en-US" dirty="0" err="1"/>
              <a:t>rowPins</a:t>
            </a:r>
            <a:r>
              <a:rPr lang="en-US" dirty="0"/>
              <a:t> array contains the Arduino's digital pins connected to the keypad's rows, and the </a:t>
            </a:r>
            <a:r>
              <a:rPr lang="en-US" dirty="0" err="1"/>
              <a:t>colPins</a:t>
            </a:r>
            <a:r>
              <a:rPr lang="en-US" dirty="0"/>
              <a:t> array contains the Arduino's digital pins connected to the keypad's columns.</a:t>
            </a:r>
            <a:endParaRPr lang="en-IN" dirty="0"/>
          </a:p>
        </p:txBody>
      </p:sp>
      <p:sp>
        <p:nvSpPr>
          <p:cNvPr id="4" name="Content Placeholder 3"/>
          <p:cNvSpPr>
            <a:spLocks noGrp="1"/>
          </p:cNvSpPr>
          <p:nvPr>
            <p:ph sz="half" idx="2"/>
          </p:nvPr>
        </p:nvSpPr>
        <p:spPr>
          <a:xfrm>
            <a:off x="5654493" y="1630016"/>
            <a:ext cx="4396341" cy="4626321"/>
          </a:xfrm>
          <a:ln>
            <a:solidFill>
              <a:srgbClr val="FFC000"/>
            </a:solidFill>
          </a:ln>
        </p:spPr>
        <p:txBody>
          <a:bodyPr/>
          <a:lstStyle/>
          <a:p>
            <a:pPr marL="0" indent="0" algn="just">
              <a:buNone/>
            </a:pPr>
            <a:r>
              <a:rPr lang="en-IN" dirty="0">
                <a:solidFill>
                  <a:srgbClr val="FFFF00"/>
                </a:solidFill>
              </a:rPr>
              <a:t>Keypad </a:t>
            </a:r>
            <a:r>
              <a:rPr lang="en-IN" dirty="0" err="1">
                <a:solidFill>
                  <a:srgbClr val="FFFF00"/>
                </a:solidFill>
              </a:rPr>
              <a:t>keypad</a:t>
            </a:r>
            <a:r>
              <a:rPr lang="en-IN" dirty="0">
                <a:solidFill>
                  <a:srgbClr val="FFFF00"/>
                </a:solidFill>
              </a:rPr>
              <a:t> = Keypad(</a:t>
            </a:r>
            <a:r>
              <a:rPr lang="en-IN" dirty="0" err="1">
                <a:solidFill>
                  <a:srgbClr val="FFFF00"/>
                </a:solidFill>
              </a:rPr>
              <a:t>makeKeymap</a:t>
            </a:r>
            <a:r>
              <a:rPr lang="en-IN" dirty="0">
                <a:solidFill>
                  <a:srgbClr val="FFFF00"/>
                </a:solidFill>
              </a:rPr>
              <a:t>(keys), </a:t>
            </a:r>
            <a:r>
              <a:rPr lang="en-IN" dirty="0" err="1">
                <a:solidFill>
                  <a:srgbClr val="FFFF00"/>
                </a:solidFill>
              </a:rPr>
              <a:t>rowPins</a:t>
            </a:r>
            <a:r>
              <a:rPr lang="en-IN" dirty="0">
                <a:solidFill>
                  <a:srgbClr val="FFFF00"/>
                </a:solidFill>
              </a:rPr>
              <a:t>, </a:t>
            </a:r>
            <a:r>
              <a:rPr lang="en-IN" dirty="0" err="1">
                <a:solidFill>
                  <a:srgbClr val="FFFF00"/>
                </a:solidFill>
              </a:rPr>
              <a:t>colPins</a:t>
            </a:r>
            <a:r>
              <a:rPr lang="en-IN" dirty="0">
                <a:solidFill>
                  <a:srgbClr val="FFFF00"/>
                </a:solidFill>
              </a:rPr>
              <a:t>, ROWS, COLS</a:t>
            </a:r>
            <a:r>
              <a:rPr lang="en-IN" dirty="0" smtClean="0">
                <a:solidFill>
                  <a:srgbClr val="FFFF00"/>
                </a:solidFill>
              </a:rPr>
              <a:t>);</a:t>
            </a:r>
          </a:p>
          <a:p>
            <a:pPr marL="0" indent="0" algn="just">
              <a:buNone/>
            </a:pPr>
            <a:r>
              <a:rPr lang="en-US" dirty="0"/>
              <a:t>//This line initializes the Keypad object keypad with the defined keys array and the pin connections </a:t>
            </a:r>
            <a:r>
              <a:rPr lang="en-US" dirty="0" err="1"/>
              <a:t>rowPins</a:t>
            </a:r>
            <a:r>
              <a:rPr lang="en-US" dirty="0"/>
              <a:t> and </a:t>
            </a:r>
            <a:r>
              <a:rPr lang="en-US" dirty="0" err="1"/>
              <a:t>colPins</a:t>
            </a:r>
            <a:r>
              <a:rPr lang="en-US" dirty="0"/>
              <a:t>. It also specifies the number of rows and columns in the keypad.</a:t>
            </a:r>
            <a:endParaRPr lang="en-IN" dirty="0"/>
          </a:p>
          <a:p>
            <a:pPr marL="0" indent="0" algn="just">
              <a:buNone/>
            </a:pP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57</a:t>
            </a:fld>
            <a:endParaRPr lang="en-US" dirty="0"/>
          </a:p>
        </p:txBody>
      </p:sp>
    </p:spTree>
    <p:extLst>
      <p:ext uri="{BB962C8B-B14F-4D97-AF65-F5344CB8AC3E}">
        <p14:creationId xmlns:p14="http://schemas.microsoft.com/office/powerpoint/2010/main" val="17996817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3312" y="927653"/>
            <a:ext cx="8650288" cy="5328686"/>
          </a:xfrm>
          <a:ln>
            <a:solidFill>
              <a:srgbClr val="FFFF00"/>
            </a:solidFill>
          </a:ln>
        </p:spPr>
        <p:txBody>
          <a:bodyPr/>
          <a:lstStyle/>
          <a:p>
            <a:pPr marL="0" indent="0">
              <a:buNone/>
            </a:pPr>
            <a:r>
              <a:rPr lang="en-IN" dirty="0">
                <a:solidFill>
                  <a:srgbClr val="FFFF00"/>
                </a:solidFill>
              </a:rPr>
              <a:t>void setup() { </a:t>
            </a:r>
            <a:r>
              <a:rPr lang="en-IN" dirty="0" err="1">
                <a:solidFill>
                  <a:srgbClr val="FFFF00"/>
                </a:solidFill>
              </a:rPr>
              <a:t>Serial.begin</a:t>
            </a:r>
            <a:r>
              <a:rPr lang="en-IN" dirty="0">
                <a:solidFill>
                  <a:srgbClr val="FFFF00"/>
                </a:solidFill>
              </a:rPr>
              <a:t>(9600); }</a:t>
            </a:r>
          </a:p>
          <a:p>
            <a:pPr marL="0" indent="0">
              <a:buNone/>
            </a:pPr>
            <a:r>
              <a:rPr lang="en-IN" dirty="0" smtClean="0">
                <a:solidFill>
                  <a:srgbClr val="FFFF00"/>
                </a:solidFill>
              </a:rPr>
              <a:t>void </a:t>
            </a:r>
            <a:r>
              <a:rPr lang="en-IN" dirty="0">
                <a:solidFill>
                  <a:srgbClr val="FFFF00"/>
                </a:solidFill>
              </a:rPr>
              <a:t>loop() {</a:t>
            </a:r>
          </a:p>
          <a:p>
            <a:pPr marL="0" indent="0">
              <a:buNone/>
            </a:pPr>
            <a:r>
              <a:rPr lang="en-IN" dirty="0">
                <a:solidFill>
                  <a:srgbClr val="FFFF00"/>
                </a:solidFill>
              </a:rPr>
              <a:t>  char key = </a:t>
            </a:r>
            <a:r>
              <a:rPr lang="en-IN" dirty="0" err="1">
                <a:solidFill>
                  <a:srgbClr val="FFFF00"/>
                </a:solidFill>
              </a:rPr>
              <a:t>keypad.getKey</a:t>
            </a:r>
            <a:r>
              <a:rPr lang="en-IN" dirty="0">
                <a:solidFill>
                  <a:srgbClr val="FFFF00"/>
                </a:solidFill>
              </a:rPr>
              <a:t>();</a:t>
            </a:r>
          </a:p>
          <a:p>
            <a:pPr marL="0" indent="0">
              <a:buNone/>
            </a:pPr>
            <a:r>
              <a:rPr lang="en-IN" dirty="0">
                <a:solidFill>
                  <a:srgbClr val="FFFF00"/>
                </a:solidFill>
              </a:rPr>
              <a:t>  if (key) {</a:t>
            </a:r>
          </a:p>
          <a:p>
            <a:pPr marL="0" indent="0">
              <a:buNone/>
            </a:pPr>
            <a:r>
              <a:rPr lang="en-IN" dirty="0">
                <a:solidFill>
                  <a:srgbClr val="FFFF00"/>
                </a:solidFill>
              </a:rPr>
              <a:t>    </a:t>
            </a:r>
            <a:r>
              <a:rPr lang="en-IN" dirty="0" err="1">
                <a:solidFill>
                  <a:srgbClr val="FFFF00"/>
                </a:solidFill>
              </a:rPr>
              <a:t>handleKeyPress</a:t>
            </a:r>
            <a:r>
              <a:rPr lang="en-IN" dirty="0">
                <a:solidFill>
                  <a:srgbClr val="FFFF00"/>
                </a:solidFill>
              </a:rPr>
              <a:t>(key);</a:t>
            </a:r>
          </a:p>
          <a:p>
            <a:pPr marL="0" indent="0">
              <a:buNone/>
            </a:pPr>
            <a:r>
              <a:rPr lang="en-IN" dirty="0">
                <a:solidFill>
                  <a:srgbClr val="FFFF00"/>
                </a:solidFill>
              </a:rPr>
              <a:t>  }</a:t>
            </a:r>
          </a:p>
          <a:p>
            <a:pPr marL="0" indent="0">
              <a:buNone/>
            </a:pPr>
            <a:r>
              <a:rPr lang="en-IN" dirty="0" smtClean="0">
                <a:solidFill>
                  <a:srgbClr val="FFFF00"/>
                </a:solidFill>
              </a:rPr>
              <a:t>}</a:t>
            </a:r>
          </a:p>
          <a:p>
            <a:pPr marL="0" indent="0">
              <a:buNone/>
            </a:pPr>
            <a:r>
              <a:rPr lang="en-US" dirty="0"/>
              <a:t>It reads a character from the keypad using the </a:t>
            </a:r>
            <a:r>
              <a:rPr lang="en-US" dirty="0" err="1"/>
              <a:t>getKey</a:t>
            </a:r>
            <a:r>
              <a:rPr lang="en-US" dirty="0"/>
              <a:t>() function. If a key is pressed (the key variable is not NULL), it calls the </a:t>
            </a:r>
            <a:r>
              <a:rPr lang="en-US" dirty="0" err="1"/>
              <a:t>handleKeyPress</a:t>
            </a:r>
            <a:r>
              <a:rPr lang="en-US" dirty="0"/>
              <a:t> function to handle the keypress.</a:t>
            </a:r>
            <a:endParaRPr lang="en-IN" dirty="0"/>
          </a:p>
          <a:p>
            <a:pPr marL="0" indent="0">
              <a:buNone/>
            </a:pPr>
            <a:endParaRPr lang="en-IN" dirty="0">
              <a:solidFill>
                <a:srgbClr val="FFFF00"/>
              </a:solidFill>
            </a:endParaRPr>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58</a:t>
            </a:fld>
            <a:endParaRPr lang="en-US" dirty="0"/>
          </a:p>
        </p:txBody>
      </p:sp>
    </p:spTree>
    <p:extLst>
      <p:ext uri="{BB962C8B-B14F-4D97-AF65-F5344CB8AC3E}">
        <p14:creationId xmlns:p14="http://schemas.microsoft.com/office/powerpoint/2010/main" val="15747329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3312" y="490331"/>
            <a:ext cx="4396339" cy="5766008"/>
          </a:xfrm>
        </p:spPr>
        <p:txBody>
          <a:bodyPr>
            <a:normAutofit fontScale="85000" lnSpcReduction="20000"/>
          </a:bodyPr>
          <a:lstStyle/>
          <a:p>
            <a:pPr marL="0" indent="0">
              <a:buNone/>
            </a:pPr>
            <a:r>
              <a:rPr lang="en-IN" dirty="0">
                <a:solidFill>
                  <a:srgbClr val="FFFF00"/>
                </a:solidFill>
              </a:rPr>
              <a:t>void </a:t>
            </a:r>
            <a:r>
              <a:rPr lang="en-IN" dirty="0" err="1">
                <a:solidFill>
                  <a:srgbClr val="FFFF00"/>
                </a:solidFill>
              </a:rPr>
              <a:t>handleKeyPress</a:t>
            </a:r>
            <a:r>
              <a:rPr lang="en-IN" dirty="0">
                <a:solidFill>
                  <a:srgbClr val="FFFF00"/>
                </a:solidFill>
              </a:rPr>
              <a:t>(char key) {</a:t>
            </a:r>
          </a:p>
          <a:p>
            <a:pPr marL="0" indent="0">
              <a:buNone/>
            </a:pPr>
            <a:r>
              <a:rPr lang="en-IN" dirty="0">
                <a:solidFill>
                  <a:srgbClr val="FFFF00"/>
                </a:solidFill>
              </a:rPr>
              <a:t>  if (key == 'A' || key == 'B' || key == 'C' || key == 'D') {</a:t>
            </a:r>
          </a:p>
          <a:p>
            <a:pPr marL="0" indent="0">
              <a:buNone/>
            </a:pPr>
            <a:r>
              <a:rPr lang="en-IN" dirty="0">
                <a:solidFill>
                  <a:srgbClr val="FFFF00"/>
                </a:solidFill>
              </a:rPr>
              <a:t>    // Handle operator keys (+, -, *, /)</a:t>
            </a:r>
          </a:p>
          <a:p>
            <a:pPr marL="0" indent="0">
              <a:buNone/>
            </a:pPr>
            <a:r>
              <a:rPr lang="en-IN" dirty="0">
                <a:solidFill>
                  <a:srgbClr val="FFFF00"/>
                </a:solidFill>
              </a:rPr>
              <a:t>    </a:t>
            </a:r>
            <a:r>
              <a:rPr lang="en-IN" dirty="0" err="1">
                <a:solidFill>
                  <a:srgbClr val="FFFF00"/>
                </a:solidFill>
              </a:rPr>
              <a:t>operatorSymbol</a:t>
            </a:r>
            <a:r>
              <a:rPr lang="en-IN" dirty="0">
                <a:solidFill>
                  <a:srgbClr val="FFFF00"/>
                </a:solidFill>
              </a:rPr>
              <a:t> = key;</a:t>
            </a:r>
          </a:p>
          <a:p>
            <a:pPr marL="0" indent="0">
              <a:buNone/>
            </a:pPr>
            <a:r>
              <a:rPr lang="en-IN" dirty="0">
                <a:solidFill>
                  <a:srgbClr val="FFFF00"/>
                </a:solidFill>
              </a:rPr>
              <a:t>    </a:t>
            </a:r>
            <a:r>
              <a:rPr lang="en-IN" dirty="0" err="1">
                <a:solidFill>
                  <a:srgbClr val="FFFF00"/>
                </a:solidFill>
              </a:rPr>
              <a:t>operatorPressed</a:t>
            </a:r>
            <a:r>
              <a:rPr lang="en-IN" dirty="0">
                <a:solidFill>
                  <a:srgbClr val="FFFF00"/>
                </a:solidFill>
              </a:rPr>
              <a:t> = true;</a:t>
            </a:r>
          </a:p>
          <a:p>
            <a:pPr marL="0" indent="0">
              <a:buNone/>
            </a:pPr>
            <a:r>
              <a:rPr lang="en-IN" dirty="0">
                <a:solidFill>
                  <a:srgbClr val="FFFF00"/>
                </a:solidFill>
              </a:rPr>
              <a:t>    operand1 = </a:t>
            </a:r>
            <a:r>
              <a:rPr lang="en-IN" dirty="0" err="1">
                <a:solidFill>
                  <a:srgbClr val="FFFF00"/>
                </a:solidFill>
              </a:rPr>
              <a:t>inputStr.toDouble</a:t>
            </a:r>
            <a:r>
              <a:rPr lang="en-IN" dirty="0">
                <a:solidFill>
                  <a:srgbClr val="FFFF00"/>
                </a:solidFill>
              </a:rPr>
              <a:t>();</a:t>
            </a:r>
          </a:p>
          <a:p>
            <a:pPr marL="0" indent="0">
              <a:buNone/>
            </a:pPr>
            <a:r>
              <a:rPr lang="en-IN" dirty="0">
                <a:solidFill>
                  <a:srgbClr val="FFFF00"/>
                </a:solidFill>
              </a:rPr>
              <a:t>    </a:t>
            </a:r>
            <a:r>
              <a:rPr lang="en-IN" dirty="0" err="1">
                <a:solidFill>
                  <a:srgbClr val="FFFF00"/>
                </a:solidFill>
              </a:rPr>
              <a:t>inputStr</a:t>
            </a:r>
            <a:r>
              <a:rPr lang="en-IN" dirty="0">
                <a:solidFill>
                  <a:srgbClr val="FFFF00"/>
                </a:solidFill>
              </a:rPr>
              <a:t> = "";</a:t>
            </a:r>
          </a:p>
          <a:p>
            <a:pPr marL="0" indent="0">
              <a:buNone/>
            </a:pPr>
            <a:r>
              <a:rPr lang="en-IN" dirty="0">
                <a:solidFill>
                  <a:srgbClr val="FFFF00"/>
                </a:solidFill>
              </a:rPr>
              <a:t>  } else if (key == '#') {</a:t>
            </a:r>
          </a:p>
          <a:p>
            <a:pPr marL="0" indent="0">
              <a:buNone/>
            </a:pPr>
            <a:r>
              <a:rPr lang="en-IN" dirty="0">
                <a:solidFill>
                  <a:srgbClr val="FFFF00"/>
                </a:solidFill>
              </a:rPr>
              <a:t>    // Handle the equals key (=)</a:t>
            </a:r>
          </a:p>
          <a:p>
            <a:pPr marL="0" indent="0">
              <a:buNone/>
            </a:pPr>
            <a:r>
              <a:rPr lang="en-IN" dirty="0">
                <a:solidFill>
                  <a:srgbClr val="FFFF00"/>
                </a:solidFill>
              </a:rPr>
              <a:t>    operand2 = </a:t>
            </a:r>
            <a:r>
              <a:rPr lang="en-IN" dirty="0" err="1">
                <a:solidFill>
                  <a:srgbClr val="FFFF00"/>
                </a:solidFill>
              </a:rPr>
              <a:t>inputStr.toDouble</a:t>
            </a:r>
            <a:r>
              <a:rPr lang="en-IN" dirty="0">
                <a:solidFill>
                  <a:srgbClr val="FFFF00"/>
                </a:solidFill>
              </a:rPr>
              <a:t>();</a:t>
            </a:r>
          </a:p>
          <a:p>
            <a:pPr marL="0" indent="0">
              <a:buNone/>
            </a:pPr>
            <a:r>
              <a:rPr lang="en-IN" dirty="0">
                <a:solidFill>
                  <a:srgbClr val="FFFF00"/>
                </a:solidFill>
              </a:rPr>
              <a:t>    </a:t>
            </a:r>
            <a:r>
              <a:rPr lang="en-IN" dirty="0" err="1">
                <a:solidFill>
                  <a:srgbClr val="FFFF00"/>
                </a:solidFill>
              </a:rPr>
              <a:t>performOperation</a:t>
            </a:r>
            <a:r>
              <a:rPr lang="en-IN" dirty="0">
                <a:solidFill>
                  <a:srgbClr val="FFFF00"/>
                </a:solidFill>
              </a:rPr>
              <a:t>();</a:t>
            </a:r>
          </a:p>
          <a:p>
            <a:pPr marL="0" indent="0">
              <a:buNone/>
            </a:pPr>
            <a:r>
              <a:rPr lang="en-IN" dirty="0">
                <a:solidFill>
                  <a:srgbClr val="FFFF00"/>
                </a:solidFill>
              </a:rPr>
              <a:t>    </a:t>
            </a:r>
            <a:r>
              <a:rPr lang="en-IN" dirty="0" err="1">
                <a:solidFill>
                  <a:srgbClr val="FFFF00"/>
                </a:solidFill>
              </a:rPr>
              <a:t>inputStr</a:t>
            </a:r>
            <a:r>
              <a:rPr lang="en-IN" dirty="0">
                <a:solidFill>
                  <a:srgbClr val="FFFF00"/>
                </a:solidFill>
              </a:rPr>
              <a:t> = String(operand1);</a:t>
            </a:r>
          </a:p>
          <a:p>
            <a:pPr marL="0" indent="0">
              <a:buNone/>
            </a:pPr>
            <a:r>
              <a:rPr lang="en-IN" dirty="0">
                <a:solidFill>
                  <a:srgbClr val="FFFF00"/>
                </a:solidFill>
              </a:rPr>
              <a:t>  } else {</a:t>
            </a:r>
          </a:p>
          <a:p>
            <a:pPr marL="0" indent="0">
              <a:buNone/>
            </a:pPr>
            <a:r>
              <a:rPr lang="en-IN" dirty="0">
                <a:solidFill>
                  <a:srgbClr val="FFFF00"/>
                </a:solidFill>
              </a:rPr>
              <a:t>    // Append the digit to the input string</a:t>
            </a:r>
          </a:p>
          <a:p>
            <a:pPr marL="0" indent="0">
              <a:buNone/>
            </a:pPr>
            <a:r>
              <a:rPr lang="en-IN" dirty="0">
                <a:solidFill>
                  <a:srgbClr val="FFFF00"/>
                </a:solidFill>
              </a:rPr>
              <a:t>    </a:t>
            </a:r>
            <a:r>
              <a:rPr lang="en-IN" dirty="0" err="1">
                <a:solidFill>
                  <a:srgbClr val="FFFF00"/>
                </a:solidFill>
              </a:rPr>
              <a:t>inputStr</a:t>
            </a:r>
            <a:r>
              <a:rPr lang="en-IN" dirty="0">
                <a:solidFill>
                  <a:srgbClr val="FFFF00"/>
                </a:solidFill>
              </a:rPr>
              <a:t> += key;</a:t>
            </a:r>
          </a:p>
          <a:p>
            <a:pPr marL="0" indent="0">
              <a:buNone/>
            </a:pPr>
            <a:r>
              <a:rPr lang="en-IN" dirty="0">
                <a:solidFill>
                  <a:srgbClr val="FFFF00"/>
                </a:solidFill>
              </a:rPr>
              <a:t>  }</a:t>
            </a:r>
          </a:p>
          <a:p>
            <a:pPr marL="0" indent="0">
              <a:buNone/>
            </a:pPr>
            <a:r>
              <a:rPr lang="en-IN" dirty="0">
                <a:solidFill>
                  <a:srgbClr val="FFFF00"/>
                </a:solidFill>
              </a:rPr>
              <a:t>  </a:t>
            </a:r>
            <a:r>
              <a:rPr lang="en-IN" dirty="0" err="1">
                <a:solidFill>
                  <a:srgbClr val="FFFF00"/>
                </a:solidFill>
              </a:rPr>
              <a:t>Serial.println</a:t>
            </a:r>
            <a:r>
              <a:rPr lang="en-IN" dirty="0">
                <a:solidFill>
                  <a:srgbClr val="FFFF00"/>
                </a:solidFill>
              </a:rPr>
              <a:t>(</a:t>
            </a:r>
            <a:r>
              <a:rPr lang="en-IN" dirty="0" err="1">
                <a:solidFill>
                  <a:srgbClr val="FFFF00"/>
                </a:solidFill>
              </a:rPr>
              <a:t>inputStr</a:t>
            </a:r>
            <a:r>
              <a:rPr lang="en-IN" dirty="0">
                <a:solidFill>
                  <a:srgbClr val="FFFF00"/>
                </a:solidFill>
              </a:rPr>
              <a:t>);</a:t>
            </a:r>
          </a:p>
          <a:p>
            <a:pPr marL="0" indent="0">
              <a:buNone/>
            </a:pPr>
            <a:r>
              <a:rPr lang="en-IN" dirty="0">
                <a:solidFill>
                  <a:srgbClr val="FFFF00"/>
                </a:solidFill>
              </a:rPr>
              <a:t>}</a:t>
            </a:r>
          </a:p>
          <a:p>
            <a:pPr marL="0" indent="0">
              <a:buNone/>
            </a:pPr>
            <a:endParaRPr lang="en-IN" dirty="0"/>
          </a:p>
        </p:txBody>
      </p:sp>
      <p:sp>
        <p:nvSpPr>
          <p:cNvPr id="4" name="Content Placeholder 3"/>
          <p:cNvSpPr>
            <a:spLocks noGrp="1"/>
          </p:cNvSpPr>
          <p:nvPr>
            <p:ph sz="half" idx="2"/>
          </p:nvPr>
        </p:nvSpPr>
        <p:spPr>
          <a:xfrm>
            <a:off x="5654493" y="583096"/>
            <a:ext cx="4396341" cy="5673241"/>
          </a:xfrm>
        </p:spPr>
        <p:txBody>
          <a:bodyPr>
            <a:noAutofit/>
          </a:bodyPr>
          <a:lstStyle/>
          <a:p>
            <a:pPr marL="0" indent="0" algn="just">
              <a:buNone/>
            </a:pPr>
            <a:r>
              <a:rPr lang="en-US" dirty="0"/>
              <a:t>The </a:t>
            </a:r>
            <a:r>
              <a:rPr lang="en-US" dirty="0" err="1"/>
              <a:t>handleKeyPress</a:t>
            </a:r>
            <a:r>
              <a:rPr lang="en-US" dirty="0"/>
              <a:t> function processes the key pressed by the user. If the key is an operator key (A, B, C, D representing +, -, *, /), it sets the </a:t>
            </a:r>
            <a:r>
              <a:rPr lang="en-US" dirty="0" err="1"/>
              <a:t>operatorSymbol</a:t>
            </a:r>
            <a:r>
              <a:rPr lang="en-US" dirty="0"/>
              <a:t>, indicates that an operator is pressed (</a:t>
            </a:r>
            <a:r>
              <a:rPr lang="en-US" dirty="0" err="1"/>
              <a:t>operatorPressed</a:t>
            </a:r>
            <a:r>
              <a:rPr lang="en-US" dirty="0"/>
              <a:t>), converts the current input string to the first operand (operand1), and clears the </a:t>
            </a:r>
            <a:r>
              <a:rPr lang="en-US" dirty="0" err="1"/>
              <a:t>inputStr</a:t>
            </a:r>
            <a:r>
              <a:rPr lang="en-US" dirty="0" smtClean="0"/>
              <a:t>.</a:t>
            </a:r>
            <a:endParaRPr lang="en-US" dirty="0"/>
          </a:p>
          <a:p>
            <a:pPr marL="0" indent="0" algn="just">
              <a:buNone/>
            </a:pPr>
            <a:r>
              <a:rPr lang="en-US" dirty="0"/>
              <a:t>If the key is the equals key (#), it converts the current input string to the second operand (operand2), calls the </a:t>
            </a:r>
            <a:r>
              <a:rPr lang="en-US" dirty="0" err="1"/>
              <a:t>performOperation</a:t>
            </a:r>
            <a:r>
              <a:rPr lang="en-US" dirty="0"/>
              <a:t> function to execute the arithmetic operation, and stores the result back into the </a:t>
            </a:r>
            <a:r>
              <a:rPr lang="en-US" dirty="0" err="1"/>
              <a:t>inputStr</a:t>
            </a:r>
            <a:r>
              <a:rPr lang="en-US" dirty="0" smtClean="0"/>
              <a:t>.</a:t>
            </a:r>
            <a:endParaRPr lang="en-US" dirty="0"/>
          </a:p>
          <a:p>
            <a:pPr marL="0" indent="0" algn="just">
              <a:buNone/>
            </a:pPr>
            <a:r>
              <a:rPr lang="en-US" dirty="0"/>
              <a:t>If the key is a digit, it appends the digit to the </a:t>
            </a:r>
            <a:r>
              <a:rPr lang="en-US" dirty="0" err="1"/>
              <a:t>inputStr</a:t>
            </a:r>
            <a:r>
              <a:rPr lang="en-US" dirty="0"/>
              <a:t>.</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59</a:t>
            </a:fld>
            <a:endParaRPr lang="en-US" dirty="0"/>
          </a:p>
        </p:txBody>
      </p:sp>
    </p:spTree>
    <p:extLst>
      <p:ext uri="{BB962C8B-B14F-4D97-AF65-F5344CB8AC3E}">
        <p14:creationId xmlns:p14="http://schemas.microsoft.com/office/powerpoint/2010/main" val="4208698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Structure of embedded systems</a:t>
            </a:r>
          </a:p>
        </p:txBody>
      </p:sp>
      <p:sp>
        <p:nvSpPr>
          <p:cNvPr id="3" name="Content Placeholder 2"/>
          <p:cNvSpPr>
            <a:spLocks noGrp="1"/>
          </p:cNvSpPr>
          <p:nvPr>
            <p:ph idx="1"/>
          </p:nvPr>
        </p:nvSpPr>
        <p:spPr/>
        <p:txBody>
          <a:bodyPr>
            <a:normAutofit fontScale="92500" lnSpcReduction="20000"/>
          </a:bodyPr>
          <a:lstStyle/>
          <a:p>
            <a:pPr marL="0" indent="0" algn="just">
              <a:buNone/>
            </a:pPr>
            <a:r>
              <a:rPr lang="en-US" dirty="0"/>
              <a:t>Embedded systems vary in complexity but, generally, consist of three main elements</a:t>
            </a:r>
            <a:r>
              <a:rPr lang="en-US" dirty="0" smtClean="0"/>
              <a:t>:</a:t>
            </a:r>
            <a:endParaRPr lang="en-US" dirty="0"/>
          </a:p>
          <a:p>
            <a:pPr algn="just"/>
            <a:r>
              <a:rPr lang="en-US" b="1" dirty="0" smtClean="0"/>
              <a:t>Hardware: </a:t>
            </a:r>
            <a:r>
              <a:rPr lang="en-US" dirty="0" smtClean="0"/>
              <a:t>The </a:t>
            </a:r>
            <a:r>
              <a:rPr lang="en-US" dirty="0"/>
              <a:t>hardware of embedded systems is based around microprocessors and microcontrollers. Microprocessors are very similar to microcontrollers and, typically, refer to a CPU (central processing unit) that is integrated with other basic computing components such as memory chips and digital signal processors (DSPs). Microcontrollers have those components built into one chip.</a:t>
            </a:r>
          </a:p>
          <a:p>
            <a:pPr algn="just"/>
            <a:r>
              <a:rPr lang="en-US" b="1" dirty="0"/>
              <a:t>Software and </a:t>
            </a:r>
            <a:r>
              <a:rPr lang="en-US" b="1" dirty="0" smtClean="0"/>
              <a:t>firmware: </a:t>
            </a:r>
            <a:r>
              <a:rPr lang="en-US" dirty="0"/>
              <a:t>Software for embedded systems can vary in complexity. However, industrial-grade microcontrollers and embedded </a:t>
            </a:r>
            <a:r>
              <a:rPr lang="en-US" dirty="0" err="1"/>
              <a:t>IoT</a:t>
            </a:r>
            <a:r>
              <a:rPr lang="en-US" dirty="0"/>
              <a:t> systems usually run very simple software that requires little memory.</a:t>
            </a:r>
          </a:p>
          <a:p>
            <a:pPr algn="just"/>
            <a:r>
              <a:rPr lang="en-US" b="1" dirty="0"/>
              <a:t>Real-time operating </a:t>
            </a:r>
            <a:r>
              <a:rPr lang="en-US" b="1" dirty="0" smtClean="0"/>
              <a:t>system: </a:t>
            </a:r>
            <a:r>
              <a:rPr lang="en-US" dirty="0" smtClean="0"/>
              <a:t>These </a:t>
            </a:r>
            <a:r>
              <a:rPr lang="en-US" dirty="0"/>
              <a:t>are not always included in embedded systems, especially smaller-scale systems. </a:t>
            </a:r>
            <a:r>
              <a:rPr lang="en-US" dirty="0" err="1"/>
              <a:t>RTOSes</a:t>
            </a:r>
            <a:r>
              <a:rPr lang="en-US" dirty="0"/>
              <a:t> define how the system works by supervising the software and setting rules during program execution.</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34408906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3312" y="622853"/>
            <a:ext cx="4396339" cy="5633486"/>
          </a:xfrm>
        </p:spPr>
        <p:txBody>
          <a:bodyPr>
            <a:normAutofit fontScale="85000" lnSpcReduction="10000"/>
          </a:bodyPr>
          <a:lstStyle/>
          <a:p>
            <a:pPr marL="0" indent="0">
              <a:buNone/>
            </a:pPr>
            <a:r>
              <a:rPr lang="en-IN" dirty="0">
                <a:solidFill>
                  <a:srgbClr val="FFFF00"/>
                </a:solidFill>
              </a:rPr>
              <a:t>void </a:t>
            </a:r>
            <a:r>
              <a:rPr lang="en-IN" dirty="0" err="1">
                <a:solidFill>
                  <a:srgbClr val="FFFF00"/>
                </a:solidFill>
              </a:rPr>
              <a:t>performOperation</a:t>
            </a:r>
            <a:r>
              <a:rPr lang="en-IN" dirty="0">
                <a:solidFill>
                  <a:srgbClr val="FFFF00"/>
                </a:solidFill>
              </a:rPr>
              <a:t>() {</a:t>
            </a:r>
          </a:p>
          <a:p>
            <a:pPr marL="0" indent="0">
              <a:buNone/>
            </a:pPr>
            <a:r>
              <a:rPr lang="en-IN" dirty="0">
                <a:solidFill>
                  <a:srgbClr val="FFFF00"/>
                </a:solidFill>
              </a:rPr>
              <a:t>  switch (</a:t>
            </a:r>
            <a:r>
              <a:rPr lang="en-IN" dirty="0" err="1">
                <a:solidFill>
                  <a:srgbClr val="FFFF00"/>
                </a:solidFill>
              </a:rPr>
              <a:t>operatorSymbol</a:t>
            </a:r>
            <a:r>
              <a:rPr lang="en-IN" dirty="0">
                <a:solidFill>
                  <a:srgbClr val="FFFF00"/>
                </a:solidFill>
              </a:rPr>
              <a:t>) {</a:t>
            </a:r>
          </a:p>
          <a:p>
            <a:pPr marL="0" indent="0">
              <a:buNone/>
            </a:pPr>
            <a:r>
              <a:rPr lang="en-IN" dirty="0">
                <a:solidFill>
                  <a:srgbClr val="FFFF00"/>
                </a:solidFill>
              </a:rPr>
              <a:t>    case 'A':</a:t>
            </a:r>
          </a:p>
          <a:p>
            <a:pPr marL="0" indent="0">
              <a:buNone/>
            </a:pPr>
            <a:r>
              <a:rPr lang="en-IN" dirty="0">
                <a:solidFill>
                  <a:srgbClr val="FFFF00"/>
                </a:solidFill>
              </a:rPr>
              <a:t>      operand1 += operand2;</a:t>
            </a:r>
          </a:p>
          <a:p>
            <a:pPr marL="0" indent="0">
              <a:buNone/>
            </a:pPr>
            <a:r>
              <a:rPr lang="en-IN" dirty="0">
                <a:solidFill>
                  <a:srgbClr val="FFFF00"/>
                </a:solidFill>
              </a:rPr>
              <a:t>      break;</a:t>
            </a:r>
          </a:p>
          <a:p>
            <a:pPr marL="0" indent="0">
              <a:buNone/>
            </a:pPr>
            <a:r>
              <a:rPr lang="en-IN" dirty="0">
                <a:solidFill>
                  <a:srgbClr val="FFFF00"/>
                </a:solidFill>
              </a:rPr>
              <a:t>    case 'B':</a:t>
            </a:r>
          </a:p>
          <a:p>
            <a:pPr marL="0" indent="0">
              <a:buNone/>
            </a:pPr>
            <a:r>
              <a:rPr lang="en-IN" dirty="0">
                <a:solidFill>
                  <a:srgbClr val="FFFF00"/>
                </a:solidFill>
              </a:rPr>
              <a:t>      operand1 -= operand2;</a:t>
            </a:r>
          </a:p>
          <a:p>
            <a:pPr marL="0" indent="0">
              <a:buNone/>
            </a:pPr>
            <a:r>
              <a:rPr lang="en-IN" dirty="0">
                <a:solidFill>
                  <a:srgbClr val="FFFF00"/>
                </a:solidFill>
              </a:rPr>
              <a:t>      break;</a:t>
            </a:r>
          </a:p>
          <a:p>
            <a:pPr marL="0" indent="0">
              <a:buNone/>
            </a:pPr>
            <a:r>
              <a:rPr lang="en-IN" dirty="0">
                <a:solidFill>
                  <a:srgbClr val="FFFF00"/>
                </a:solidFill>
              </a:rPr>
              <a:t>    case 'C':</a:t>
            </a:r>
          </a:p>
          <a:p>
            <a:pPr marL="0" indent="0">
              <a:buNone/>
            </a:pPr>
            <a:r>
              <a:rPr lang="en-IN" dirty="0">
                <a:solidFill>
                  <a:srgbClr val="FFFF00"/>
                </a:solidFill>
              </a:rPr>
              <a:t>      operand1 *= operand2;</a:t>
            </a:r>
          </a:p>
          <a:p>
            <a:pPr marL="0" indent="0">
              <a:buNone/>
            </a:pPr>
            <a:r>
              <a:rPr lang="en-IN" dirty="0">
                <a:solidFill>
                  <a:srgbClr val="FFFF00"/>
                </a:solidFill>
              </a:rPr>
              <a:t>      break;</a:t>
            </a:r>
          </a:p>
          <a:p>
            <a:pPr marL="0" indent="0">
              <a:buNone/>
            </a:pPr>
            <a:r>
              <a:rPr lang="en-IN" dirty="0">
                <a:solidFill>
                  <a:srgbClr val="FFFF00"/>
                </a:solidFill>
              </a:rPr>
              <a:t>    case 'D':</a:t>
            </a:r>
          </a:p>
          <a:p>
            <a:pPr marL="0" indent="0">
              <a:buNone/>
            </a:pPr>
            <a:r>
              <a:rPr lang="en-IN" dirty="0">
                <a:solidFill>
                  <a:srgbClr val="FFFF00"/>
                </a:solidFill>
              </a:rPr>
              <a:t>      operand1 /= operand2;</a:t>
            </a:r>
          </a:p>
          <a:p>
            <a:pPr marL="0" indent="0">
              <a:buNone/>
            </a:pPr>
            <a:r>
              <a:rPr lang="en-IN" dirty="0">
                <a:solidFill>
                  <a:srgbClr val="FFFF00"/>
                </a:solidFill>
              </a:rPr>
              <a:t>      break;</a:t>
            </a:r>
          </a:p>
          <a:p>
            <a:pPr marL="0" indent="0">
              <a:buNone/>
            </a:pPr>
            <a:r>
              <a:rPr lang="en-IN" dirty="0">
                <a:solidFill>
                  <a:srgbClr val="FFFF00"/>
                </a:solidFill>
              </a:rPr>
              <a:t>  }</a:t>
            </a:r>
          </a:p>
          <a:p>
            <a:pPr marL="0" indent="0">
              <a:buNone/>
            </a:pPr>
            <a:r>
              <a:rPr lang="en-IN" dirty="0">
                <a:solidFill>
                  <a:srgbClr val="FFFF00"/>
                </a:solidFill>
              </a:rPr>
              <a:t>  </a:t>
            </a:r>
            <a:r>
              <a:rPr lang="en-IN" dirty="0" err="1">
                <a:solidFill>
                  <a:srgbClr val="FFFF00"/>
                </a:solidFill>
              </a:rPr>
              <a:t>operatorPressed</a:t>
            </a:r>
            <a:r>
              <a:rPr lang="en-IN" dirty="0">
                <a:solidFill>
                  <a:srgbClr val="FFFF00"/>
                </a:solidFill>
              </a:rPr>
              <a:t> = false;</a:t>
            </a:r>
          </a:p>
          <a:p>
            <a:pPr marL="0" indent="0">
              <a:buNone/>
            </a:pPr>
            <a:r>
              <a:rPr lang="en-IN" dirty="0">
                <a:solidFill>
                  <a:srgbClr val="FFFF00"/>
                </a:solidFill>
              </a:rPr>
              <a:t>}</a:t>
            </a:r>
          </a:p>
          <a:p>
            <a:pPr marL="0" indent="0">
              <a:buNone/>
            </a:pPr>
            <a:endParaRPr lang="en-IN" dirty="0"/>
          </a:p>
        </p:txBody>
      </p:sp>
      <p:sp>
        <p:nvSpPr>
          <p:cNvPr id="4" name="Content Placeholder 3"/>
          <p:cNvSpPr>
            <a:spLocks noGrp="1"/>
          </p:cNvSpPr>
          <p:nvPr>
            <p:ph sz="half" idx="2"/>
          </p:nvPr>
        </p:nvSpPr>
        <p:spPr>
          <a:xfrm>
            <a:off x="5654493" y="622854"/>
            <a:ext cx="4396341" cy="5633484"/>
          </a:xfrm>
        </p:spPr>
        <p:txBody>
          <a:bodyPr>
            <a:normAutofit fontScale="85000" lnSpcReduction="10000"/>
          </a:bodyPr>
          <a:lstStyle/>
          <a:p>
            <a:pPr marL="0" indent="0" algn="just">
              <a:buNone/>
            </a:pPr>
            <a:r>
              <a:rPr lang="en-US" sz="2400" dirty="0"/>
              <a:t>Finally, it prints the </a:t>
            </a:r>
            <a:r>
              <a:rPr lang="en-US" sz="2400" dirty="0" err="1"/>
              <a:t>inputStr</a:t>
            </a:r>
            <a:r>
              <a:rPr lang="en-US" sz="2400" dirty="0"/>
              <a:t> to the Serial Monitor</a:t>
            </a:r>
            <a:r>
              <a:rPr lang="en-US" sz="2400" dirty="0" smtClean="0"/>
              <a:t>.</a:t>
            </a:r>
          </a:p>
          <a:p>
            <a:pPr marL="0" indent="0" algn="just">
              <a:buNone/>
            </a:pPr>
            <a:r>
              <a:rPr lang="en-US" sz="2400" dirty="0"/>
              <a:t>The </a:t>
            </a:r>
            <a:r>
              <a:rPr lang="en-US" sz="2400" dirty="0" err="1"/>
              <a:t>performOperation</a:t>
            </a:r>
            <a:r>
              <a:rPr lang="en-US" sz="2400" dirty="0"/>
              <a:t> function is called when the equals key (#) is pressed. It performs the arithmetic operation based on the </a:t>
            </a:r>
            <a:r>
              <a:rPr lang="en-US" sz="2400" dirty="0" err="1"/>
              <a:t>operatorSymbol</a:t>
            </a:r>
            <a:r>
              <a:rPr lang="en-US" sz="2400" dirty="0"/>
              <a:t> value and updates the operand1 variable with the result. It then resets the </a:t>
            </a:r>
            <a:r>
              <a:rPr lang="en-US" sz="2400" dirty="0" err="1"/>
              <a:t>operatorPressed</a:t>
            </a:r>
            <a:r>
              <a:rPr lang="en-US" sz="2400" dirty="0"/>
              <a:t> flag to false.</a:t>
            </a:r>
            <a:endParaRPr lang="en-IN" sz="2400"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60</a:t>
            </a:fld>
            <a:endParaRPr lang="en-US" dirty="0"/>
          </a:p>
        </p:txBody>
      </p:sp>
    </p:spTree>
    <p:extLst>
      <p:ext uri="{BB962C8B-B14F-4D97-AF65-F5344CB8AC3E}">
        <p14:creationId xmlns:p14="http://schemas.microsoft.com/office/powerpoint/2010/main" val="16183612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Interfacing 16X2 LCD Display </a:t>
            </a:r>
            <a:endParaRPr lang="en-IN" dirty="0"/>
          </a:p>
        </p:txBody>
      </p:sp>
      <p:sp>
        <p:nvSpPr>
          <p:cNvPr id="7" name="Content Placeholder 6"/>
          <p:cNvSpPr>
            <a:spLocks noGrp="1"/>
          </p:cNvSpPr>
          <p:nvPr>
            <p:ph idx="1"/>
          </p:nvPr>
        </p:nvSpPr>
        <p:spPr/>
        <p:txBody>
          <a:bodyPr/>
          <a:lstStyle/>
          <a:p>
            <a:pPr marL="0" indent="0" algn="just">
              <a:buNone/>
            </a:pPr>
            <a:r>
              <a:rPr lang="en-US" dirty="0"/>
              <a:t>Interfacing an LCD (Liquid Crystal Display) with an Arduino Uno involves connecting the LCD module to the Arduino and writing code to control the display. </a:t>
            </a:r>
            <a:endParaRPr lang="en-US" dirty="0" smtClean="0"/>
          </a:p>
          <a:p>
            <a:pPr marL="0" indent="0" algn="just">
              <a:buNone/>
            </a:pPr>
            <a:r>
              <a:rPr lang="en-US" dirty="0" smtClean="0"/>
              <a:t>Below </a:t>
            </a:r>
            <a:r>
              <a:rPr lang="en-US" dirty="0"/>
              <a:t>is a step-by-step explanation of how to interface an LCD with an Arduino Uno</a:t>
            </a:r>
            <a:r>
              <a:rPr lang="en-US" dirty="0" smtClean="0"/>
              <a:t>:</a:t>
            </a:r>
          </a:p>
          <a:p>
            <a:pPr marL="0" indent="0" algn="just">
              <a:buNone/>
            </a:pPr>
            <a:r>
              <a:rPr lang="en-IN" b="1" dirty="0" smtClean="0"/>
              <a:t>Components Required:</a:t>
            </a:r>
          </a:p>
          <a:p>
            <a:pPr lvl="1" algn="just"/>
            <a:r>
              <a:rPr lang="en-US" dirty="0"/>
              <a:t>Arduino Uno board</a:t>
            </a:r>
          </a:p>
          <a:p>
            <a:pPr lvl="1" algn="just"/>
            <a:r>
              <a:rPr lang="en-US" dirty="0"/>
              <a:t>LCD module (typically 16x2 or 20x4 characters)</a:t>
            </a:r>
          </a:p>
          <a:p>
            <a:pPr lvl="1" algn="just"/>
            <a:r>
              <a:rPr lang="en-US" dirty="0"/>
              <a:t>Potentiometer (for contrast adjustment)</a:t>
            </a:r>
          </a:p>
          <a:p>
            <a:pPr lvl="1" algn="just"/>
            <a:r>
              <a:rPr lang="en-US" dirty="0"/>
              <a:t>Breadboard and jumper wire</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61</a:t>
            </a:fld>
            <a:endParaRPr lang="en-US" dirty="0"/>
          </a:p>
        </p:txBody>
      </p:sp>
      <p:pic>
        <p:nvPicPr>
          <p:cNvPr id="8" name="Picture 7"/>
          <p:cNvPicPr>
            <a:picLocks noChangeAspect="1"/>
          </p:cNvPicPr>
          <p:nvPr/>
        </p:nvPicPr>
        <p:blipFill>
          <a:blip r:embed="rId2"/>
          <a:stretch>
            <a:fillRect/>
          </a:stretch>
        </p:blipFill>
        <p:spPr>
          <a:xfrm>
            <a:off x="7224505" y="3527149"/>
            <a:ext cx="3367884" cy="2721250"/>
          </a:xfrm>
          <a:prstGeom prst="rect">
            <a:avLst/>
          </a:prstGeom>
        </p:spPr>
      </p:pic>
    </p:spTree>
    <p:extLst>
      <p:ext uri="{BB962C8B-B14F-4D97-AF65-F5344CB8AC3E}">
        <p14:creationId xmlns:p14="http://schemas.microsoft.com/office/powerpoint/2010/main" val="40090717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16X2 LCD Display Pin Diagram</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62</a:t>
            </a:fld>
            <a:endParaRPr lang="en-US" dirty="0"/>
          </a:p>
        </p:txBody>
      </p:sp>
      <p:pic>
        <p:nvPicPr>
          <p:cNvPr id="6" name="Picture 5"/>
          <p:cNvPicPr>
            <a:picLocks noChangeAspect="1"/>
          </p:cNvPicPr>
          <p:nvPr/>
        </p:nvPicPr>
        <p:blipFill>
          <a:blip r:embed="rId2"/>
          <a:stretch>
            <a:fillRect/>
          </a:stretch>
        </p:blipFill>
        <p:spPr>
          <a:xfrm>
            <a:off x="3195332" y="2418729"/>
            <a:ext cx="4762500" cy="2524125"/>
          </a:xfrm>
          <a:prstGeom prst="rect">
            <a:avLst/>
          </a:prstGeom>
        </p:spPr>
      </p:pic>
    </p:spTree>
    <p:extLst>
      <p:ext uri="{BB962C8B-B14F-4D97-AF65-F5344CB8AC3E}">
        <p14:creationId xmlns:p14="http://schemas.microsoft.com/office/powerpoint/2010/main" val="16599198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Pin Connection:</a:t>
            </a:r>
          </a:p>
        </p:txBody>
      </p:sp>
      <p:sp>
        <p:nvSpPr>
          <p:cNvPr id="3" name="Content Placeholder 2"/>
          <p:cNvSpPr>
            <a:spLocks noGrp="1"/>
          </p:cNvSpPr>
          <p:nvPr>
            <p:ph idx="1"/>
          </p:nvPr>
        </p:nvSpPr>
        <p:spPr/>
        <p:txBody>
          <a:bodyPr>
            <a:normAutofit fontScale="92500"/>
          </a:bodyPr>
          <a:lstStyle/>
          <a:p>
            <a:pPr algn="just"/>
            <a:r>
              <a:rPr lang="en-IN" dirty="0"/>
              <a:t>Connect the pins of the LCD module to the Arduino Uno as follows:</a:t>
            </a:r>
          </a:p>
          <a:p>
            <a:pPr algn="just"/>
            <a:endParaRPr lang="en-IN" dirty="0"/>
          </a:p>
          <a:p>
            <a:pPr lvl="1" algn="just"/>
            <a:r>
              <a:rPr lang="en-IN" dirty="0"/>
              <a:t>Connect VCC (LCD's power) to +5V on Arduino.</a:t>
            </a:r>
          </a:p>
          <a:p>
            <a:pPr lvl="1" algn="just"/>
            <a:r>
              <a:rPr lang="en-IN" dirty="0"/>
              <a:t>Connect GND (LCD's ground) to GND on Arduino.</a:t>
            </a:r>
          </a:p>
          <a:p>
            <a:pPr lvl="1" algn="just"/>
            <a:r>
              <a:rPr lang="en-IN" dirty="0"/>
              <a:t>Connect VEE or VO (LCD's contrast control) to the middle pin of the potentiometer.</a:t>
            </a:r>
          </a:p>
          <a:p>
            <a:pPr lvl="1" algn="just"/>
            <a:r>
              <a:rPr lang="en-IN" dirty="0"/>
              <a:t>Connect RW (LCD's Read/Write pin) to GND (to set the LCD in write mode).</a:t>
            </a:r>
          </a:p>
          <a:p>
            <a:pPr lvl="1" algn="just"/>
            <a:r>
              <a:rPr lang="en-IN" dirty="0"/>
              <a:t>Connect RS (LCD's Register Select pin) to a digital pin (e.g., Pin 12) on Arduino.</a:t>
            </a:r>
          </a:p>
          <a:p>
            <a:pPr lvl="1" algn="just"/>
            <a:r>
              <a:rPr lang="en-IN" dirty="0"/>
              <a:t>Connect E (LCD's Enable pin) to a digital pin (e.g., Pin 11) on Arduino.</a:t>
            </a:r>
          </a:p>
          <a:p>
            <a:pPr lvl="1" algn="just"/>
            <a:r>
              <a:rPr lang="en-IN" dirty="0"/>
              <a:t>Connect D4-D7 (LCD's data pins) to digital pins (e.g., Pins 5-8) on Arduino.</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63</a:t>
            </a:fld>
            <a:endParaRPr lang="en-US" dirty="0"/>
          </a:p>
        </p:txBody>
      </p:sp>
    </p:spTree>
    <p:extLst>
      <p:ext uri="{BB962C8B-B14F-4D97-AF65-F5344CB8AC3E}">
        <p14:creationId xmlns:p14="http://schemas.microsoft.com/office/powerpoint/2010/main" val="18840289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974574"/>
            <a:ext cx="8946541" cy="4273826"/>
          </a:xfrm>
        </p:spPr>
        <p:txBody>
          <a:bodyPr/>
          <a:lstStyle/>
          <a:p>
            <a:r>
              <a:rPr lang="en-US" b="1" dirty="0"/>
              <a:t>Potentiometer Setup:</a:t>
            </a:r>
          </a:p>
          <a:p>
            <a:pPr lvl="1"/>
            <a:r>
              <a:rPr lang="en-US" dirty="0"/>
              <a:t>The potentiometer is used to adjust the contrast of the LCD. Connect its outer pins to +5V and GND, and the middle pin to VEE on the LCD.</a:t>
            </a:r>
          </a:p>
          <a:p>
            <a:endParaRPr lang="en-US" dirty="0"/>
          </a:p>
          <a:p>
            <a:r>
              <a:rPr lang="en-US" b="1" dirty="0"/>
              <a:t>Library Installation:</a:t>
            </a:r>
          </a:p>
          <a:p>
            <a:pPr lvl="1"/>
            <a:r>
              <a:rPr lang="en-US" dirty="0"/>
              <a:t>You need the "</a:t>
            </a:r>
            <a:r>
              <a:rPr lang="en-US" dirty="0" err="1"/>
              <a:t>LiquidCrystal</a:t>
            </a:r>
            <a:r>
              <a:rPr lang="en-US" dirty="0"/>
              <a:t>" library to control the LCD. Install it via the Arduino IDE: </a:t>
            </a:r>
            <a:r>
              <a:rPr lang="en-US" b="1" dirty="0"/>
              <a:t>Sketch &gt; Include Library &gt; </a:t>
            </a:r>
            <a:r>
              <a:rPr lang="en-US" b="1" dirty="0" err="1"/>
              <a:t>LiquidCrystal</a:t>
            </a:r>
            <a:r>
              <a:rPr lang="en-US" dirty="0"/>
              <a: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2128548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br>
              <a:rPr lang="en-US" dirty="0"/>
            </a:br>
            <a:endParaRPr lang="en-IN" dirty="0"/>
          </a:p>
        </p:txBody>
      </p:sp>
      <p:sp>
        <p:nvSpPr>
          <p:cNvPr id="3" name="Content Placeholder 2"/>
          <p:cNvSpPr>
            <a:spLocks noGrp="1"/>
          </p:cNvSpPr>
          <p:nvPr>
            <p:ph idx="1"/>
          </p:nvPr>
        </p:nvSpPr>
        <p:spPr/>
        <p:txBody>
          <a:bodyPr/>
          <a:lstStyle/>
          <a:p>
            <a:pPr marL="0" indent="0">
              <a:buNone/>
            </a:pPr>
            <a:r>
              <a:rPr lang="en-US" dirty="0" smtClean="0"/>
              <a:t>In </a:t>
            </a:r>
            <a:r>
              <a:rPr lang="en-US" dirty="0"/>
              <a:t>your Arduino sketch, include the </a:t>
            </a:r>
            <a:r>
              <a:rPr lang="en-US" dirty="0" err="1"/>
              <a:t>LiquidCrystal</a:t>
            </a:r>
            <a:r>
              <a:rPr lang="en-US" dirty="0"/>
              <a:t> library and initialize the LCD with the </a:t>
            </a:r>
            <a:r>
              <a:rPr lang="en-US" dirty="0" smtClean="0"/>
              <a:t>appropriate </a:t>
            </a:r>
            <a:r>
              <a:rPr lang="en-US" dirty="0"/>
              <a:t>parameters</a:t>
            </a:r>
            <a:r>
              <a:rPr lang="en-US" dirty="0" smtClean="0"/>
              <a:t>:</a:t>
            </a:r>
          </a:p>
          <a:p>
            <a:pPr marL="0" indent="0">
              <a:buNone/>
            </a:pP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65</a:t>
            </a:fld>
            <a:endParaRPr lang="en-US" dirty="0"/>
          </a:p>
        </p:txBody>
      </p:sp>
      <p:sp>
        <p:nvSpPr>
          <p:cNvPr id="6" name="Rectangle 5"/>
          <p:cNvSpPr/>
          <p:nvPr/>
        </p:nvSpPr>
        <p:spPr>
          <a:xfrm>
            <a:off x="1868556" y="3377697"/>
            <a:ext cx="7765774" cy="887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#include &lt;</a:t>
            </a:r>
            <a:r>
              <a:rPr lang="en-IN" b="1" dirty="0" err="1"/>
              <a:t>LiquidCrystal.h</a:t>
            </a:r>
            <a:r>
              <a:rPr lang="en-IN" b="1" dirty="0"/>
              <a:t>&gt;</a:t>
            </a:r>
          </a:p>
          <a:p>
            <a:r>
              <a:rPr lang="en-IN" b="1" dirty="0" err="1"/>
              <a:t>LiquidCrystal</a:t>
            </a:r>
            <a:r>
              <a:rPr lang="en-IN" b="1" dirty="0"/>
              <a:t> </a:t>
            </a:r>
            <a:r>
              <a:rPr lang="en-IN" b="1" dirty="0" err="1"/>
              <a:t>lcd</a:t>
            </a:r>
            <a:r>
              <a:rPr lang="en-IN" b="1" dirty="0"/>
              <a:t>(12, 11, 5, 6, 7, 8); // RS, E, D4, D5, D6, D7</a:t>
            </a:r>
          </a:p>
        </p:txBody>
      </p:sp>
    </p:spTree>
    <p:extLst>
      <p:ext uri="{BB962C8B-B14F-4D97-AF65-F5344CB8AC3E}">
        <p14:creationId xmlns:p14="http://schemas.microsoft.com/office/powerpoint/2010/main" val="35499329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Setup Function:</a:t>
            </a:r>
          </a:p>
        </p:txBody>
      </p:sp>
      <p:sp>
        <p:nvSpPr>
          <p:cNvPr id="3" name="Content Placeholder 2"/>
          <p:cNvSpPr>
            <a:spLocks noGrp="1"/>
          </p:cNvSpPr>
          <p:nvPr>
            <p:ph idx="1"/>
          </p:nvPr>
        </p:nvSpPr>
        <p:spPr/>
        <p:txBody>
          <a:bodyPr>
            <a:normAutofit lnSpcReduction="10000"/>
          </a:bodyPr>
          <a:lstStyle/>
          <a:p>
            <a:r>
              <a:rPr lang="en-US" dirty="0"/>
              <a:t>In the setup() function, set up the LCD</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pPr algn="just"/>
            <a:r>
              <a:rPr lang="en-US" dirty="0"/>
              <a:t>Remember to connect everything correctly and upload the code to your Arduino Uno. With this setup, the LCD should display the text "Hello, World!" on the first line and "Arduino Uno" on the second line, with a delay and clearing effect in the loop as described.</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66</a:t>
            </a:fld>
            <a:endParaRPr lang="en-US" dirty="0"/>
          </a:p>
        </p:txBody>
      </p:sp>
      <p:sp>
        <p:nvSpPr>
          <p:cNvPr id="6" name="Rectangle 5"/>
          <p:cNvSpPr/>
          <p:nvPr/>
        </p:nvSpPr>
        <p:spPr>
          <a:xfrm>
            <a:off x="1680442" y="2623930"/>
            <a:ext cx="7792279" cy="2014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void setup() </a:t>
            </a:r>
            <a:endParaRPr lang="en-US" b="1" dirty="0" smtClean="0"/>
          </a:p>
          <a:p>
            <a:r>
              <a:rPr lang="en-US" b="1" dirty="0" smtClean="0"/>
              <a:t>{</a:t>
            </a:r>
            <a:endParaRPr lang="en-US" b="1" dirty="0"/>
          </a:p>
          <a:p>
            <a:r>
              <a:rPr lang="en-US" b="1" dirty="0"/>
              <a:t>    </a:t>
            </a:r>
            <a:r>
              <a:rPr lang="en-US" b="1" dirty="0" err="1"/>
              <a:t>lcd.begin</a:t>
            </a:r>
            <a:r>
              <a:rPr lang="en-US" b="1" dirty="0"/>
              <a:t>(16, 2); // Set the LCD size (columns x rows)</a:t>
            </a:r>
          </a:p>
          <a:p>
            <a:r>
              <a:rPr lang="en-US" b="1" dirty="0"/>
              <a:t>    </a:t>
            </a:r>
            <a:r>
              <a:rPr lang="en-US" b="1" dirty="0" err="1"/>
              <a:t>lcd.clear</a:t>
            </a:r>
            <a:r>
              <a:rPr lang="en-US" b="1" dirty="0"/>
              <a:t>();      // Clear the display</a:t>
            </a:r>
          </a:p>
          <a:p>
            <a:r>
              <a:rPr lang="en-US" b="1" dirty="0"/>
              <a:t>    </a:t>
            </a:r>
            <a:r>
              <a:rPr lang="en-US" b="1" dirty="0" err="1"/>
              <a:t>lcd.print</a:t>
            </a:r>
            <a:r>
              <a:rPr lang="en-US" b="1" dirty="0"/>
              <a:t>("Hello, World!");</a:t>
            </a:r>
          </a:p>
          <a:p>
            <a:r>
              <a:rPr lang="en-US" b="1" dirty="0"/>
              <a:t>}</a:t>
            </a:r>
            <a:endParaRPr lang="en-IN" b="1" dirty="0"/>
          </a:p>
        </p:txBody>
      </p:sp>
    </p:spTree>
    <p:extLst>
      <p:ext uri="{BB962C8B-B14F-4D97-AF65-F5344CB8AC3E}">
        <p14:creationId xmlns:p14="http://schemas.microsoft.com/office/powerpoint/2010/main" val="36975122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447800"/>
            <a:ext cx="8946541" cy="4800599"/>
          </a:xfrm>
        </p:spPr>
        <p:txBody>
          <a:bodyPr/>
          <a:lstStyle/>
          <a:p>
            <a:r>
              <a:rPr lang="en-US" b="1" dirty="0"/>
              <a:t>Writing Text:</a:t>
            </a:r>
          </a:p>
          <a:p>
            <a:pPr lvl="1"/>
            <a:r>
              <a:rPr lang="en-US" dirty="0"/>
              <a:t>You can use functions like </a:t>
            </a:r>
            <a:r>
              <a:rPr lang="en-US" dirty="0" err="1"/>
              <a:t>lcd.print</a:t>
            </a:r>
            <a:r>
              <a:rPr lang="en-US" dirty="0"/>
              <a:t>() and </a:t>
            </a:r>
            <a:r>
              <a:rPr lang="en-US" dirty="0" err="1"/>
              <a:t>lcd.setCursor</a:t>
            </a:r>
            <a:r>
              <a:rPr lang="en-US" dirty="0"/>
              <a:t>() to write text and position the cursor.</a:t>
            </a:r>
          </a:p>
          <a:p>
            <a:endParaRPr lang="en-US" dirty="0"/>
          </a:p>
          <a:p>
            <a:r>
              <a:rPr lang="en-US" b="1" dirty="0"/>
              <a:t>Other Functions:</a:t>
            </a:r>
          </a:p>
          <a:p>
            <a:pPr lvl="1"/>
            <a:r>
              <a:rPr lang="en-US" dirty="0"/>
              <a:t>Explore the library for additional functions like scrolling, custom characters, and more.</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1095473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Loop Function:</a:t>
            </a:r>
          </a:p>
        </p:txBody>
      </p:sp>
      <p:sp>
        <p:nvSpPr>
          <p:cNvPr id="3" name="Content Placeholder 2"/>
          <p:cNvSpPr>
            <a:spLocks noGrp="1"/>
          </p:cNvSpPr>
          <p:nvPr>
            <p:ph idx="1"/>
          </p:nvPr>
        </p:nvSpPr>
        <p:spPr/>
        <p:txBody>
          <a:bodyPr/>
          <a:lstStyle/>
          <a:p>
            <a:pPr algn="just"/>
            <a:r>
              <a:rPr lang="en-US" dirty="0"/>
              <a:t>In the loop() function, you can continuously update the display content: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68</a:t>
            </a:fld>
            <a:endParaRPr lang="en-US" dirty="0"/>
          </a:p>
        </p:txBody>
      </p:sp>
      <p:sp>
        <p:nvSpPr>
          <p:cNvPr id="6" name="Rectangle 5"/>
          <p:cNvSpPr/>
          <p:nvPr/>
        </p:nvSpPr>
        <p:spPr>
          <a:xfrm>
            <a:off x="1103312" y="3101009"/>
            <a:ext cx="8946541" cy="2206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void loop() </a:t>
            </a:r>
            <a:endParaRPr lang="en-IN" b="1" dirty="0" smtClean="0"/>
          </a:p>
          <a:p>
            <a:r>
              <a:rPr lang="en-IN" b="1" dirty="0" smtClean="0"/>
              <a:t>{</a:t>
            </a:r>
            <a:endParaRPr lang="en-IN" b="1" dirty="0"/>
          </a:p>
          <a:p>
            <a:r>
              <a:rPr lang="en-IN" b="1" dirty="0"/>
              <a:t>    </a:t>
            </a:r>
            <a:r>
              <a:rPr lang="en-IN" b="1" dirty="0" err="1"/>
              <a:t>lcd.setCursor</a:t>
            </a:r>
            <a:r>
              <a:rPr lang="en-IN" b="1" dirty="0"/>
              <a:t>(0, 1); // Set cursor to the second line</a:t>
            </a:r>
          </a:p>
          <a:p>
            <a:r>
              <a:rPr lang="en-IN" b="1" dirty="0"/>
              <a:t>    </a:t>
            </a:r>
            <a:r>
              <a:rPr lang="en-IN" b="1" dirty="0" err="1"/>
              <a:t>lcd.print</a:t>
            </a:r>
            <a:r>
              <a:rPr lang="en-IN" b="1" dirty="0"/>
              <a:t>("Arduino Uno");</a:t>
            </a:r>
          </a:p>
          <a:p>
            <a:r>
              <a:rPr lang="en-IN" b="1" dirty="0"/>
              <a:t>    delay(1000); // Wait for a second</a:t>
            </a:r>
          </a:p>
          <a:p>
            <a:r>
              <a:rPr lang="en-IN" b="1" dirty="0"/>
              <a:t>    </a:t>
            </a:r>
            <a:r>
              <a:rPr lang="en-IN" b="1" dirty="0" err="1"/>
              <a:t>lcd.clear</a:t>
            </a:r>
            <a:r>
              <a:rPr lang="en-IN" b="1" dirty="0"/>
              <a:t>(); // Clear the display</a:t>
            </a:r>
          </a:p>
          <a:p>
            <a:r>
              <a:rPr lang="en-IN" b="1" dirty="0"/>
              <a:t>    delay(500);  // Wait for half a second</a:t>
            </a:r>
          </a:p>
          <a:p>
            <a:r>
              <a:rPr lang="en-IN" b="1" dirty="0"/>
              <a:t>}</a:t>
            </a:r>
          </a:p>
        </p:txBody>
      </p:sp>
    </p:spTree>
    <p:extLst>
      <p:ext uri="{BB962C8B-B14F-4D97-AF65-F5344CB8AC3E}">
        <p14:creationId xmlns:p14="http://schemas.microsoft.com/office/powerpoint/2010/main" val="25969485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Temperature Converter</a:t>
            </a:r>
            <a:endParaRPr lang="en-IN" dirty="0"/>
          </a:p>
        </p:txBody>
      </p:sp>
      <p:sp>
        <p:nvSpPr>
          <p:cNvPr id="8" name="Content Placeholder 7"/>
          <p:cNvSpPr>
            <a:spLocks noGrp="1"/>
          </p:cNvSpPr>
          <p:nvPr>
            <p:ph idx="1"/>
          </p:nvPr>
        </p:nvSpPr>
        <p:spPr/>
        <p:txBody>
          <a:bodyPr>
            <a:normAutofit/>
          </a:bodyPr>
          <a:lstStyle/>
          <a:p>
            <a:pPr marL="0" indent="0">
              <a:buNone/>
            </a:pP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69</a:t>
            </a:fld>
            <a:endParaRPr lang="en-US" dirty="0"/>
          </a:p>
        </p:txBody>
      </p:sp>
      <p:sp>
        <p:nvSpPr>
          <p:cNvPr id="2" name="Rectangle 1"/>
          <p:cNvSpPr/>
          <p:nvPr/>
        </p:nvSpPr>
        <p:spPr>
          <a:xfrm>
            <a:off x="1020417" y="1853248"/>
            <a:ext cx="9030417" cy="44017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sz="2000" b="1" dirty="0"/>
              <a:t>void setup() {</a:t>
            </a:r>
          </a:p>
          <a:p>
            <a:r>
              <a:rPr lang="en-IN" sz="2000" b="1" dirty="0"/>
              <a:t>  </a:t>
            </a:r>
            <a:r>
              <a:rPr lang="en-IN" sz="2000" b="1" dirty="0" err="1"/>
              <a:t>Serial.begin</a:t>
            </a:r>
            <a:r>
              <a:rPr lang="en-IN" sz="2000" b="1" dirty="0"/>
              <a:t>(9600);</a:t>
            </a:r>
          </a:p>
          <a:p>
            <a:r>
              <a:rPr lang="en-IN" sz="2000" b="1" dirty="0"/>
              <a:t>}</a:t>
            </a:r>
          </a:p>
          <a:p>
            <a:r>
              <a:rPr lang="en-IN" sz="2000" b="1" dirty="0"/>
              <a:t>void loop() {</a:t>
            </a:r>
          </a:p>
          <a:p>
            <a:r>
              <a:rPr lang="en-IN" sz="2000" b="1" dirty="0"/>
              <a:t>  float </a:t>
            </a:r>
            <a:r>
              <a:rPr lang="en-IN" sz="2000" b="1" dirty="0" err="1"/>
              <a:t>celsius</a:t>
            </a:r>
            <a:r>
              <a:rPr lang="en-IN" sz="2000" b="1" dirty="0"/>
              <a:t>, </a:t>
            </a:r>
            <a:r>
              <a:rPr lang="en-IN" sz="2000" b="1" dirty="0" err="1"/>
              <a:t>fahrenheit</a:t>
            </a:r>
            <a:r>
              <a:rPr lang="en-IN" sz="2000" b="1" dirty="0"/>
              <a:t>;  </a:t>
            </a:r>
          </a:p>
          <a:p>
            <a:r>
              <a:rPr lang="en-IN" sz="2000" b="1" dirty="0"/>
              <a:t>  </a:t>
            </a:r>
            <a:r>
              <a:rPr lang="en-IN" sz="2000" b="1" dirty="0" err="1"/>
              <a:t>Serial.println</a:t>
            </a:r>
            <a:r>
              <a:rPr lang="en-IN" sz="2000" b="1" dirty="0"/>
              <a:t>("Enter temperature in Celsius:");</a:t>
            </a:r>
          </a:p>
          <a:p>
            <a:r>
              <a:rPr lang="en-IN" sz="2000" b="1" dirty="0"/>
              <a:t>  while(!</a:t>
            </a:r>
            <a:r>
              <a:rPr lang="en-IN" sz="2000" b="1" dirty="0" err="1"/>
              <a:t>Serial.available</a:t>
            </a:r>
            <a:r>
              <a:rPr lang="en-IN" sz="2000" b="1" dirty="0"/>
              <a:t>()); // Wait for user input</a:t>
            </a:r>
          </a:p>
          <a:p>
            <a:r>
              <a:rPr lang="en-IN" sz="2000" b="1" dirty="0"/>
              <a:t>  </a:t>
            </a:r>
            <a:r>
              <a:rPr lang="en-IN" sz="2000" b="1" dirty="0" err="1"/>
              <a:t>celsius</a:t>
            </a:r>
            <a:r>
              <a:rPr lang="en-IN" sz="2000" b="1" dirty="0"/>
              <a:t> = </a:t>
            </a:r>
            <a:r>
              <a:rPr lang="en-IN" sz="2000" b="1" dirty="0" err="1"/>
              <a:t>Serial.parseFloat</a:t>
            </a:r>
            <a:r>
              <a:rPr lang="en-IN" sz="2000" b="1" dirty="0"/>
              <a:t>(); // Read temperature in Celsius</a:t>
            </a:r>
          </a:p>
          <a:p>
            <a:r>
              <a:rPr lang="en-IN" sz="2000" b="1" dirty="0"/>
              <a:t>  </a:t>
            </a:r>
            <a:r>
              <a:rPr lang="en-IN" sz="2000" b="1" dirty="0" err="1"/>
              <a:t>fahrenheit</a:t>
            </a:r>
            <a:r>
              <a:rPr lang="en-IN" sz="2000" b="1" dirty="0"/>
              <a:t> = (</a:t>
            </a:r>
            <a:r>
              <a:rPr lang="en-IN" sz="2000" b="1" dirty="0" err="1"/>
              <a:t>celsius</a:t>
            </a:r>
            <a:r>
              <a:rPr lang="en-IN" sz="2000" b="1" dirty="0"/>
              <a:t> * 9.0 / 5.0) + 32.0; // Celsius to Fahrenheit conversion formula </a:t>
            </a:r>
          </a:p>
          <a:p>
            <a:r>
              <a:rPr lang="en-IN" sz="2000" b="1" dirty="0"/>
              <a:t>  </a:t>
            </a:r>
            <a:r>
              <a:rPr lang="en-IN" sz="2000" b="1" dirty="0" err="1"/>
              <a:t>Serial.print</a:t>
            </a:r>
            <a:r>
              <a:rPr lang="en-IN" sz="2000" b="1" dirty="0"/>
              <a:t>("Temperature in Fahrenheit: ");</a:t>
            </a:r>
          </a:p>
          <a:p>
            <a:r>
              <a:rPr lang="en-IN" sz="2000" b="1" dirty="0"/>
              <a:t>  </a:t>
            </a:r>
            <a:r>
              <a:rPr lang="en-IN" sz="2000" b="1" dirty="0" err="1"/>
              <a:t>Serial.println</a:t>
            </a:r>
            <a:r>
              <a:rPr lang="en-IN" sz="2000" b="1" dirty="0"/>
              <a:t>(</a:t>
            </a:r>
            <a:r>
              <a:rPr lang="en-IN" sz="2000" b="1" dirty="0" err="1"/>
              <a:t>fahrenheit</a:t>
            </a:r>
            <a:r>
              <a:rPr lang="en-IN" sz="2000" b="1" dirty="0"/>
              <a:t>);</a:t>
            </a:r>
          </a:p>
          <a:p>
            <a:r>
              <a:rPr lang="en-IN" sz="2000" b="1" dirty="0"/>
              <a:t>}</a:t>
            </a:r>
          </a:p>
        </p:txBody>
      </p:sp>
    </p:spTree>
    <p:extLst>
      <p:ext uri="{BB962C8B-B14F-4D97-AF65-F5344CB8AC3E}">
        <p14:creationId xmlns:p14="http://schemas.microsoft.com/office/powerpoint/2010/main" val="1042937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909785" cy="1400530"/>
          </a:xfrm>
        </p:spPr>
        <p:txBody>
          <a:bodyPr/>
          <a:lstStyle/>
          <a:p>
            <a:r>
              <a:rPr lang="en-US" dirty="0"/>
              <a:t>Typical Examples of Embedded Systems</a:t>
            </a:r>
            <a:br>
              <a:rPr lang="en-US" dirty="0"/>
            </a:br>
            <a:r>
              <a:rPr lang="en-US" sz="2800" b="1" dirty="0" smtClean="0">
                <a:solidFill>
                  <a:srgbClr val="FFC000"/>
                </a:solidFill>
              </a:rPr>
              <a:t>(But not limited to these)</a:t>
            </a:r>
            <a:r>
              <a:rPr lang="en-US" dirty="0"/>
              <a:t/>
            </a:r>
            <a:br>
              <a:rPr lang="en-US" dirty="0"/>
            </a:br>
            <a:endParaRPr lang="en-IN" dirty="0"/>
          </a:p>
        </p:txBody>
      </p:sp>
      <p:sp>
        <p:nvSpPr>
          <p:cNvPr id="3" name="Content Placeholder 2"/>
          <p:cNvSpPr>
            <a:spLocks noGrp="1"/>
          </p:cNvSpPr>
          <p:nvPr>
            <p:ph idx="1"/>
          </p:nvPr>
        </p:nvSpPr>
        <p:spPr/>
        <p:txBody>
          <a:bodyPr>
            <a:normAutofit fontScale="85000" lnSpcReduction="10000"/>
          </a:bodyPr>
          <a:lstStyle/>
          <a:p>
            <a:pPr algn="just"/>
            <a:r>
              <a:rPr lang="en-US" b="1" dirty="0"/>
              <a:t>Smartphones</a:t>
            </a:r>
            <a:r>
              <a:rPr lang="en-US" b="1" dirty="0" smtClean="0"/>
              <a:t>:</a:t>
            </a:r>
            <a:endParaRPr lang="en-US" b="1" dirty="0"/>
          </a:p>
          <a:p>
            <a:pPr lvl="1" algn="just"/>
            <a:r>
              <a:rPr lang="en-US" dirty="0"/>
              <a:t>Incorporate various embedded systems like the processor, memory, and sensors.</a:t>
            </a:r>
          </a:p>
          <a:p>
            <a:pPr lvl="1" algn="just"/>
            <a:r>
              <a:rPr lang="en-US" dirty="0"/>
              <a:t>Perform functions such as communication, multimedia, and application execution.</a:t>
            </a:r>
          </a:p>
          <a:p>
            <a:pPr algn="just"/>
            <a:r>
              <a:rPr lang="en-US" b="1" dirty="0"/>
              <a:t>Automotive Systems</a:t>
            </a:r>
            <a:r>
              <a:rPr lang="en-US" b="1" dirty="0" smtClean="0"/>
              <a:t>:</a:t>
            </a:r>
            <a:endParaRPr lang="en-US" b="1" dirty="0"/>
          </a:p>
          <a:p>
            <a:pPr lvl="1" algn="just"/>
            <a:r>
              <a:rPr lang="en-US" dirty="0" smtClean="0"/>
              <a:t>Engine </a:t>
            </a:r>
            <a:r>
              <a:rPr lang="en-US" dirty="0"/>
              <a:t>control units (ECUs) regulate fuel injection, ignition timing, and emissions.</a:t>
            </a:r>
          </a:p>
          <a:p>
            <a:pPr lvl="1" algn="just"/>
            <a:r>
              <a:rPr lang="en-US" dirty="0"/>
              <a:t>Anti-lock braking systems (ABS) provide improved vehicle control during braking.</a:t>
            </a:r>
          </a:p>
          <a:p>
            <a:pPr algn="just"/>
            <a:r>
              <a:rPr lang="en-US" b="1" dirty="0"/>
              <a:t>Consumer Electronics</a:t>
            </a:r>
            <a:r>
              <a:rPr lang="en-US" b="1" dirty="0" smtClean="0"/>
              <a:t>:</a:t>
            </a:r>
            <a:endParaRPr lang="en-US" b="1" dirty="0"/>
          </a:p>
          <a:p>
            <a:pPr lvl="1" algn="just"/>
            <a:r>
              <a:rPr lang="en-US" dirty="0"/>
              <a:t>Digital cameras, MP3 players, and smart TVs utilize embedded systems for image processing, audio playback, and content streaming.</a:t>
            </a:r>
          </a:p>
          <a:p>
            <a:pPr algn="just"/>
            <a:r>
              <a:rPr lang="en-US" b="1" dirty="0"/>
              <a:t>Medical Devices</a:t>
            </a:r>
            <a:r>
              <a:rPr lang="en-US" b="1" dirty="0" smtClean="0"/>
              <a:t>:</a:t>
            </a:r>
            <a:endParaRPr lang="en-US" b="1" dirty="0"/>
          </a:p>
          <a:p>
            <a:pPr lvl="1" algn="just"/>
            <a:r>
              <a:rPr lang="en-US" dirty="0"/>
              <a:t>Implantable pacemakers and insulin pumps provide life-saving functionality.</a:t>
            </a:r>
          </a:p>
          <a:p>
            <a:pPr lvl="1" algn="just"/>
            <a:r>
              <a:rPr lang="en-US" dirty="0"/>
              <a:t>Medical monitoring devices track vital signs and provide real-time feedback.</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7144780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a:t>
            </a:r>
            <a:r>
              <a:rPr lang="en-US" dirty="0"/>
              <a:t>the temperature conversion results on a 16x2 LCD:</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70</a:t>
            </a:fld>
            <a:endParaRPr lang="en-US" dirty="0"/>
          </a:p>
        </p:txBody>
      </p:sp>
      <p:sp>
        <p:nvSpPr>
          <p:cNvPr id="6" name="Rectangle 5"/>
          <p:cNvSpPr/>
          <p:nvPr/>
        </p:nvSpPr>
        <p:spPr>
          <a:xfrm>
            <a:off x="848138" y="1987826"/>
            <a:ext cx="4899992" cy="46382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sz="1400" b="1" dirty="0"/>
              <a:t>#include &lt;</a:t>
            </a:r>
            <a:r>
              <a:rPr lang="en-IN" sz="1400" b="1" dirty="0" err="1"/>
              <a:t>LiquidCrystal.h</a:t>
            </a:r>
            <a:r>
              <a:rPr lang="en-IN" sz="1400" b="1" dirty="0"/>
              <a:t>&gt;</a:t>
            </a:r>
          </a:p>
          <a:p>
            <a:endParaRPr lang="en-IN" sz="1400" b="1" dirty="0"/>
          </a:p>
          <a:p>
            <a:r>
              <a:rPr lang="en-IN" sz="1400" b="1" dirty="0"/>
              <a:t>// Initialize the LCD with the appropriate pins</a:t>
            </a:r>
          </a:p>
          <a:p>
            <a:r>
              <a:rPr lang="en-IN" sz="1400" b="1" dirty="0" err="1"/>
              <a:t>LiquidCrystal</a:t>
            </a:r>
            <a:r>
              <a:rPr lang="en-IN" sz="1400" b="1" dirty="0"/>
              <a:t> </a:t>
            </a:r>
            <a:r>
              <a:rPr lang="en-IN" sz="1400" b="1" dirty="0" err="1"/>
              <a:t>lcd</a:t>
            </a:r>
            <a:r>
              <a:rPr lang="en-IN" sz="1400" b="1" dirty="0"/>
              <a:t>(12, 11, 5, 6, 7, 8);</a:t>
            </a:r>
          </a:p>
          <a:p>
            <a:endParaRPr lang="en-IN" sz="1400" b="1" dirty="0"/>
          </a:p>
          <a:p>
            <a:r>
              <a:rPr lang="en-IN" sz="1400" b="1" dirty="0"/>
              <a:t>void setup() {</a:t>
            </a:r>
          </a:p>
          <a:p>
            <a:r>
              <a:rPr lang="en-IN" sz="1400" b="1" dirty="0"/>
              <a:t>  </a:t>
            </a:r>
            <a:r>
              <a:rPr lang="en-IN" sz="1400" b="1" dirty="0" err="1"/>
              <a:t>lcd.begin</a:t>
            </a:r>
            <a:r>
              <a:rPr lang="en-IN" sz="1400" b="1" dirty="0"/>
              <a:t>(16, 2); // Initialize </a:t>
            </a:r>
            <a:r>
              <a:rPr lang="en-IN" sz="1400" b="1" dirty="0" smtClean="0"/>
              <a:t> LCD:16 col </a:t>
            </a:r>
            <a:r>
              <a:rPr lang="en-IN" sz="1400" b="1" dirty="0"/>
              <a:t>and </a:t>
            </a:r>
            <a:r>
              <a:rPr lang="en-IN" sz="1400" b="1" dirty="0" smtClean="0"/>
              <a:t>2 rows</a:t>
            </a:r>
            <a:endParaRPr lang="en-IN" sz="1400" b="1" dirty="0"/>
          </a:p>
          <a:p>
            <a:r>
              <a:rPr lang="en-IN" sz="1400" b="1" dirty="0"/>
              <a:t>  </a:t>
            </a:r>
            <a:r>
              <a:rPr lang="en-IN" sz="1400" b="1" dirty="0" err="1"/>
              <a:t>Serial.begin</a:t>
            </a:r>
            <a:r>
              <a:rPr lang="en-IN" sz="1400" b="1" dirty="0"/>
              <a:t>(9600); // Initialize serial communication</a:t>
            </a:r>
          </a:p>
          <a:p>
            <a:r>
              <a:rPr lang="en-IN" sz="1400" b="1" dirty="0"/>
              <a:t>}</a:t>
            </a:r>
          </a:p>
          <a:p>
            <a:endParaRPr lang="en-IN" sz="1400" b="1" dirty="0"/>
          </a:p>
          <a:p>
            <a:r>
              <a:rPr lang="en-IN" sz="1400" b="1" dirty="0"/>
              <a:t>void loop() {</a:t>
            </a:r>
          </a:p>
          <a:p>
            <a:r>
              <a:rPr lang="en-IN" sz="1400" b="1" dirty="0"/>
              <a:t>  float </a:t>
            </a:r>
            <a:r>
              <a:rPr lang="en-IN" sz="1400" b="1" dirty="0" err="1"/>
              <a:t>celsius</a:t>
            </a:r>
            <a:r>
              <a:rPr lang="en-IN" sz="1400" b="1" dirty="0"/>
              <a:t>, </a:t>
            </a:r>
            <a:r>
              <a:rPr lang="en-IN" sz="1400" b="1" dirty="0" err="1"/>
              <a:t>fahrenheit</a:t>
            </a:r>
            <a:r>
              <a:rPr lang="en-IN" sz="1400" b="1" dirty="0"/>
              <a:t>;</a:t>
            </a:r>
          </a:p>
          <a:p>
            <a:r>
              <a:rPr lang="en-IN" sz="1400" b="1" dirty="0"/>
              <a:t>  </a:t>
            </a:r>
          </a:p>
          <a:p>
            <a:r>
              <a:rPr lang="en-IN" sz="1400" b="1" dirty="0"/>
              <a:t>  </a:t>
            </a:r>
            <a:r>
              <a:rPr lang="en-IN" sz="1400" b="1" dirty="0" err="1"/>
              <a:t>lcd.clear</a:t>
            </a:r>
            <a:r>
              <a:rPr lang="en-IN" sz="1400" b="1" dirty="0"/>
              <a:t>(); // Clear the LCD screen</a:t>
            </a:r>
          </a:p>
          <a:p>
            <a:r>
              <a:rPr lang="en-IN" sz="1400" b="1" dirty="0"/>
              <a:t>  </a:t>
            </a:r>
            <a:r>
              <a:rPr lang="en-IN" sz="1400" b="1" dirty="0" err="1"/>
              <a:t>lcd.setCursor</a:t>
            </a:r>
            <a:r>
              <a:rPr lang="en-IN" sz="1400" b="1" dirty="0"/>
              <a:t>(0, 0); // Set the cursor to the first line</a:t>
            </a:r>
          </a:p>
          <a:p>
            <a:r>
              <a:rPr lang="en-IN" sz="1400" b="1" dirty="0"/>
              <a:t>  </a:t>
            </a:r>
            <a:r>
              <a:rPr lang="en-IN" sz="1400" b="1" dirty="0" err="1"/>
              <a:t>lcd.print</a:t>
            </a:r>
            <a:r>
              <a:rPr lang="en-IN" sz="1400" b="1" dirty="0"/>
              <a:t>("Enter temp (C):");</a:t>
            </a:r>
          </a:p>
        </p:txBody>
      </p:sp>
      <p:sp>
        <p:nvSpPr>
          <p:cNvPr id="7" name="Rectangle 6"/>
          <p:cNvSpPr/>
          <p:nvPr/>
        </p:nvSpPr>
        <p:spPr>
          <a:xfrm>
            <a:off x="5748130" y="1987826"/>
            <a:ext cx="4880113" cy="46515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sz="1400" b="1" dirty="0" smtClean="0"/>
          </a:p>
          <a:p>
            <a:r>
              <a:rPr lang="en-IN" sz="1400" b="1" dirty="0" smtClean="0"/>
              <a:t>while </a:t>
            </a:r>
            <a:r>
              <a:rPr lang="en-IN" sz="1400" b="1" dirty="0"/>
              <a:t>(!</a:t>
            </a:r>
            <a:r>
              <a:rPr lang="en-IN" sz="1400" b="1" dirty="0" err="1"/>
              <a:t>Serial.available</a:t>
            </a:r>
            <a:r>
              <a:rPr lang="en-IN" sz="1400" b="1" dirty="0"/>
              <a:t>()); // Wait for user input</a:t>
            </a:r>
          </a:p>
          <a:p>
            <a:r>
              <a:rPr lang="en-IN" sz="1400" b="1" dirty="0"/>
              <a:t>  </a:t>
            </a:r>
            <a:r>
              <a:rPr lang="en-IN" sz="1400" b="1" dirty="0" err="1"/>
              <a:t>celsius</a:t>
            </a:r>
            <a:r>
              <a:rPr lang="en-IN" sz="1400" b="1" dirty="0"/>
              <a:t> = </a:t>
            </a:r>
            <a:r>
              <a:rPr lang="en-IN" sz="1400" b="1" dirty="0" err="1"/>
              <a:t>Serial.parseFloat</a:t>
            </a:r>
            <a:r>
              <a:rPr lang="en-IN" sz="1400" b="1" dirty="0"/>
              <a:t>(); // Read </a:t>
            </a:r>
            <a:r>
              <a:rPr lang="en-IN" sz="1400" b="1" dirty="0" smtClean="0"/>
              <a:t>temp </a:t>
            </a:r>
            <a:r>
              <a:rPr lang="en-IN" sz="1400" b="1" dirty="0"/>
              <a:t>in Celsius</a:t>
            </a:r>
          </a:p>
          <a:p>
            <a:r>
              <a:rPr lang="en-IN" sz="1400" b="1" dirty="0"/>
              <a:t>  </a:t>
            </a:r>
          </a:p>
          <a:p>
            <a:r>
              <a:rPr lang="en-IN" sz="1400" b="1" dirty="0"/>
              <a:t>  </a:t>
            </a:r>
            <a:r>
              <a:rPr lang="en-IN" sz="1400" b="1" dirty="0" err="1"/>
              <a:t>fahrenheit</a:t>
            </a:r>
            <a:r>
              <a:rPr lang="en-IN" sz="1400" b="1" dirty="0"/>
              <a:t> = (</a:t>
            </a:r>
            <a:r>
              <a:rPr lang="en-IN" sz="1400" b="1" dirty="0" err="1"/>
              <a:t>celsius</a:t>
            </a:r>
            <a:r>
              <a:rPr lang="en-IN" sz="1400" b="1" dirty="0"/>
              <a:t> * 9.0 / 5.0) + 32.0; // </a:t>
            </a:r>
            <a:r>
              <a:rPr lang="en-IN" sz="1400" b="1" dirty="0" err="1" smtClean="0"/>
              <a:t>Cel</a:t>
            </a:r>
            <a:r>
              <a:rPr lang="en-IN" sz="1400" b="1" dirty="0" smtClean="0"/>
              <a:t> </a:t>
            </a:r>
            <a:r>
              <a:rPr lang="en-IN" sz="1400" b="1" dirty="0"/>
              <a:t>to </a:t>
            </a:r>
            <a:r>
              <a:rPr lang="en-IN" sz="1400" b="1" dirty="0" err="1" smtClean="0"/>
              <a:t>Fahr</a:t>
            </a:r>
            <a:endParaRPr lang="en-IN" sz="1400" b="1" dirty="0"/>
          </a:p>
          <a:p>
            <a:endParaRPr lang="en-IN" sz="1400" b="1" dirty="0"/>
          </a:p>
          <a:p>
            <a:r>
              <a:rPr lang="en-IN" sz="1400" b="1" dirty="0"/>
              <a:t>  </a:t>
            </a:r>
            <a:r>
              <a:rPr lang="en-IN" sz="1400" b="1" dirty="0" err="1"/>
              <a:t>lcd.clear</a:t>
            </a:r>
            <a:r>
              <a:rPr lang="en-IN" sz="1400" b="1" dirty="0"/>
              <a:t>();</a:t>
            </a:r>
          </a:p>
          <a:p>
            <a:r>
              <a:rPr lang="en-IN" sz="1400" b="1" dirty="0"/>
              <a:t>  </a:t>
            </a:r>
            <a:r>
              <a:rPr lang="en-IN" sz="1400" b="1" dirty="0" err="1"/>
              <a:t>lcd.setCursor</a:t>
            </a:r>
            <a:r>
              <a:rPr lang="en-IN" sz="1400" b="1" dirty="0"/>
              <a:t>(0, 0);</a:t>
            </a:r>
          </a:p>
          <a:p>
            <a:r>
              <a:rPr lang="en-IN" sz="1400" b="1" dirty="0"/>
              <a:t>  </a:t>
            </a:r>
            <a:r>
              <a:rPr lang="en-IN" sz="1400" b="1" dirty="0" err="1"/>
              <a:t>lcd.print</a:t>
            </a:r>
            <a:r>
              <a:rPr lang="en-IN" sz="1400" b="1" dirty="0"/>
              <a:t>("Temp (C): ");</a:t>
            </a:r>
          </a:p>
          <a:p>
            <a:r>
              <a:rPr lang="en-IN" sz="1400" b="1" dirty="0"/>
              <a:t>  </a:t>
            </a:r>
            <a:r>
              <a:rPr lang="en-IN" sz="1400" b="1" dirty="0" err="1"/>
              <a:t>lcd.print</a:t>
            </a:r>
            <a:r>
              <a:rPr lang="en-IN" sz="1400" b="1" dirty="0"/>
              <a:t>(</a:t>
            </a:r>
            <a:r>
              <a:rPr lang="en-IN" sz="1400" b="1" dirty="0" err="1"/>
              <a:t>celsius</a:t>
            </a:r>
            <a:r>
              <a:rPr lang="en-IN" sz="1400" b="1" dirty="0" smtClean="0"/>
              <a:t>);</a:t>
            </a:r>
            <a:endParaRPr lang="en-IN" sz="1400" b="1" dirty="0"/>
          </a:p>
          <a:p>
            <a:r>
              <a:rPr lang="en-IN" sz="1400" b="1" dirty="0"/>
              <a:t>  </a:t>
            </a:r>
            <a:r>
              <a:rPr lang="en-IN" sz="1400" b="1" dirty="0" err="1"/>
              <a:t>lcd.setCursor</a:t>
            </a:r>
            <a:r>
              <a:rPr lang="en-IN" sz="1400" b="1" dirty="0"/>
              <a:t>(0, 1); // Set the cursor to the </a:t>
            </a:r>
            <a:r>
              <a:rPr lang="en-IN" sz="1400" b="1" dirty="0" err="1" smtClean="0"/>
              <a:t>secondline</a:t>
            </a:r>
            <a:endParaRPr lang="en-IN" sz="1400" b="1" dirty="0"/>
          </a:p>
          <a:p>
            <a:r>
              <a:rPr lang="en-IN" sz="1400" b="1" dirty="0"/>
              <a:t>  </a:t>
            </a:r>
            <a:r>
              <a:rPr lang="en-IN" sz="1400" b="1" dirty="0" err="1"/>
              <a:t>lcd.print</a:t>
            </a:r>
            <a:r>
              <a:rPr lang="en-IN" sz="1400" b="1" dirty="0"/>
              <a:t>("Temp (F): ");</a:t>
            </a:r>
          </a:p>
          <a:p>
            <a:r>
              <a:rPr lang="en-IN" sz="1400" b="1" dirty="0"/>
              <a:t>  </a:t>
            </a:r>
            <a:r>
              <a:rPr lang="en-IN" sz="1400" b="1" dirty="0" err="1"/>
              <a:t>lcd.print</a:t>
            </a:r>
            <a:r>
              <a:rPr lang="en-IN" sz="1400" b="1" dirty="0"/>
              <a:t>(</a:t>
            </a:r>
            <a:r>
              <a:rPr lang="en-IN" sz="1400" b="1" dirty="0" err="1"/>
              <a:t>fahrenheit</a:t>
            </a:r>
            <a:r>
              <a:rPr lang="en-IN" sz="1400" b="1" dirty="0" smtClean="0"/>
              <a:t>);</a:t>
            </a:r>
            <a:endParaRPr lang="en-IN" sz="1400" b="1" dirty="0"/>
          </a:p>
          <a:p>
            <a:r>
              <a:rPr lang="en-IN" sz="1400" b="1" dirty="0"/>
              <a:t>  delay(5000); // Wait for 5 seconds before clearing the display</a:t>
            </a:r>
          </a:p>
          <a:p>
            <a:r>
              <a:rPr lang="en-IN" sz="1400" b="1" dirty="0"/>
              <a:t>}</a:t>
            </a:r>
          </a:p>
          <a:p>
            <a:endParaRPr lang="en-IN" sz="900" dirty="0"/>
          </a:p>
          <a:p>
            <a:endParaRPr lang="en-IN" sz="900" dirty="0"/>
          </a:p>
          <a:p>
            <a:endParaRPr lang="en-IN" sz="900" dirty="0"/>
          </a:p>
          <a:p>
            <a:endParaRPr lang="en-IN" sz="900" dirty="0"/>
          </a:p>
          <a:p>
            <a:endParaRPr lang="en-IN" sz="900" dirty="0"/>
          </a:p>
        </p:txBody>
      </p:sp>
    </p:spTree>
    <p:extLst>
      <p:ext uri="{BB962C8B-B14F-4D97-AF65-F5344CB8AC3E}">
        <p14:creationId xmlns:p14="http://schemas.microsoft.com/office/powerpoint/2010/main" val="35889764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 Brightness Control with Potentiometer</a:t>
            </a:r>
            <a:endParaRPr lang="en-IN" sz="3600" dirty="0"/>
          </a:p>
        </p:txBody>
      </p:sp>
      <p:sp>
        <p:nvSpPr>
          <p:cNvPr id="3" name="Content Placeholder 2"/>
          <p:cNvSpPr>
            <a:spLocks noGrp="1"/>
          </p:cNvSpPr>
          <p:nvPr>
            <p:ph idx="1"/>
          </p:nvPr>
        </p:nvSpPr>
        <p:spPr>
          <a:xfrm>
            <a:off x="1103312" y="1166192"/>
            <a:ext cx="8946541" cy="5082208"/>
          </a:xfrm>
        </p:spPr>
        <p:txBody>
          <a:bodyPr>
            <a:normAutofit/>
          </a:bodyPr>
          <a:lstStyle/>
          <a:p>
            <a:pPr marL="0" indent="0">
              <a:buNone/>
            </a:pP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71</a:t>
            </a:fld>
            <a:endParaRPr lang="en-US" dirty="0"/>
          </a:p>
        </p:txBody>
      </p:sp>
      <p:sp>
        <p:nvSpPr>
          <p:cNvPr id="6" name="Rectangle 5"/>
          <p:cNvSpPr/>
          <p:nvPr/>
        </p:nvSpPr>
        <p:spPr>
          <a:xfrm>
            <a:off x="1103312" y="1166192"/>
            <a:ext cx="8946541" cy="50822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err="1"/>
              <a:t>const</a:t>
            </a:r>
            <a:r>
              <a:rPr lang="en-IN" b="1" dirty="0"/>
              <a:t> </a:t>
            </a:r>
            <a:r>
              <a:rPr lang="en-IN" b="1" dirty="0" err="1"/>
              <a:t>int</a:t>
            </a:r>
            <a:r>
              <a:rPr lang="en-IN" b="1" dirty="0"/>
              <a:t> </a:t>
            </a:r>
            <a:r>
              <a:rPr lang="en-IN" b="1" dirty="0" err="1"/>
              <a:t>potPin</a:t>
            </a:r>
            <a:r>
              <a:rPr lang="en-IN" b="1" dirty="0"/>
              <a:t> = A0; // Analog input pin for the potentiometer</a:t>
            </a:r>
          </a:p>
          <a:p>
            <a:r>
              <a:rPr lang="en-IN" b="1" dirty="0" err="1"/>
              <a:t>const</a:t>
            </a:r>
            <a:r>
              <a:rPr lang="en-IN" b="1" dirty="0"/>
              <a:t> </a:t>
            </a:r>
            <a:r>
              <a:rPr lang="en-IN" b="1" dirty="0" err="1"/>
              <a:t>int</a:t>
            </a:r>
            <a:r>
              <a:rPr lang="en-IN" b="1" dirty="0"/>
              <a:t> </a:t>
            </a:r>
            <a:r>
              <a:rPr lang="en-IN" b="1" dirty="0" err="1"/>
              <a:t>ledPin</a:t>
            </a:r>
            <a:r>
              <a:rPr lang="en-IN" b="1" dirty="0"/>
              <a:t> = 9;  // PWM output pin for the LED</a:t>
            </a:r>
          </a:p>
          <a:p>
            <a:r>
              <a:rPr lang="en-IN" b="1" dirty="0"/>
              <a:t>void setup() {</a:t>
            </a:r>
          </a:p>
          <a:p>
            <a:r>
              <a:rPr lang="en-IN" b="1" dirty="0"/>
              <a:t>  </a:t>
            </a:r>
            <a:r>
              <a:rPr lang="en-IN" b="1" dirty="0" err="1"/>
              <a:t>pinMode</a:t>
            </a:r>
            <a:r>
              <a:rPr lang="en-IN" b="1" dirty="0"/>
              <a:t>(</a:t>
            </a:r>
            <a:r>
              <a:rPr lang="en-IN" b="1" dirty="0" err="1"/>
              <a:t>ledPin</a:t>
            </a:r>
            <a:r>
              <a:rPr lang="en-IN" b="1" dirty="0"/>
              <a:t>, OUTPUT);</a:t>
            </a:r>
          </a:p>
          <a:p>
            <a:r>
              <a:rPr lang="en-IN" b="1" dirty="0"/>
              <a:t>  </a:t>
            </a:r>
            <a:r>
              <a:rPr lang="en-IN" b="1" dirty="0" err="1"/>
              <a:t>Serial.begin</a:t>
            </a:r>
            <a:r>
              <a:rPr lang="en-IN" b="1" dirty="0"/>
              <a:t>(9600);</a:t>
            </a:r>
          </a:p>
          <a:p>
            <a:r>
              <a:rPr lang="en-IN" b="1" dirty="0"/>
              <a:t>}</a:t>
            </a:r>
          </a:p>
          <a:p>
            <a:r>
              <a:rPr lang="en-IN" b="1" dirty="0"/>
              <a:t>void loop() {</a:t>
            </a:r>
          </a:p>
          <a:p>
            <a:r>
              <a:rPr lang="en-IN" b="1" dirty="0"/>
              <a:t>  </a:t>
            </a:r>
            <a:r>
              <a:rPr lang="en-IN" b="1" dirty="0" err="1"/>
              <a:t>int</a:t>
            </a:r>
            <a:r>
              <a:rPr lang="en-IN" b="1" dirty="0"/>
              <a:t> </a:t>
            </a:r>
            <a:r>
              <a:rPr lang="en-IN" b="1" dirty="0" err="1"/>
              <a:t>potValue</a:t>
            </a:r>
            <a:r>
              <a:rPr lang="en-IN" b="1" dirty="0"/>
              <a:t> = </a:t>
            </a:r>
            <a:r>
              <a:rPr lang="en-IN" b="1" dirty="0" err="1"/>
              <a:t>analogRead</a:t>
            </a:r>
            <a:r>
              <a:rPr lang="en-IN" b="1" dirty="0"/>
              <a:t>(</a:t>
            </a:r>
            <a:r>
              <a:rPr lang="en-IN" b="1" dirty="0" err="1"/>
              <a:t>potPin</a:t>
            </a:r>
            <a:r>
              <a:rPr lang="en-IN" b="1" dirty="0"/>
              <a:t>); // Read potentiometer value (0-1023)</a:t>
            </a:r>
          </a:p>
          <a:p>
            <a:r>
              <a:rPr lang="en-IN" b="1" dirty="0"/>
              <a:t>  </a:t>
            </a:r>
            <a:r>
              <a:rPr lang="en-IN" b="1" dirty="0" err="1"/>
              <a:t>int</a:t>
            </a:r>
            <a:r>
              <a:rPr lang="en-IN" b="1" dirty="0"/>
              <a:t> brightness = map(</a:t>
            </a:r>
            <a:r>
              <a:rPr lang="en-IN" b="1" dirty="0" err="1"/>
              <a:t>potValue</a:t>
            </a:r>
            <a:r>
              <a:rPr lang="en-IN" b="1" dirty="0"/>
              <a:t>, 0, 1023, 0, 255); // Map the value to LED brightness range (0-255)</a:t>
            </a:r>
          </a:p>
          <a:p>
            <a:r>
              <a:rPr lang="en-IN" b="1" dirty="0"/>
              <a:t>  </a:t>
            </a:r>
            <a:r>
              <a:rPr lang="en-IN" b="1" dirty="0" err="1"/>
              <a:t>analogWrite</a:t>
            </a:r>
            <a:r>
              <a:rPr lang="en-IN" b="1" dirty="0"/>
              <a:t>(</a:t>
            </a:r>
            <a:r>
              <a:rPr lang="en-IN" b="1" dirty="0" err="1"/>
              <a:t>ledPin</a:t>
            </a:r>
            <a:r>
              <a:rPr lang="en-IN" b="1" dirty="0"/>
              <a:t>, brightness); // Set LED brightness using PWM</a:t>
            </a:r>
          </a:p>
          <a:p>
            <a:r>
              <a:rPr lang="en-IN" b="1" dirty="0"/>
              <a:t>  </a:t>
            </a:r>
            <a:r>
              <a:rPr lang="en-IN" b="1" dirty="0" err="1"/>
              <a:t>Serial.print</a:t>
            </a:r>
            <a:r>
              <a:rPr lang="en-IN" b="1" dirty="0"/>
              <a:t>("Potentiometer Value: ");</a:t>
            </a:r>
          </a:p>
          <a:p>
            <a:r>
              <a:rPr lang="en-IN" b="1" dirty="0"/>
              <a:t>  </a:t>
            </a:r>
            <a:r>
              <a:rPr lang="en-IN" b="1" dirty="0" err="1"/>
              <a:t>Serial.print</a:t>
            </a:r>
            <a:r>
              <a:rPr lang="en-IN" b="1" dirty="0"/>
              <a:t>(</a:t>
            </a:r>
            <a:r>
              <a:rPr lang="en-IN" b="1" dirty="0" err="1"/>
              <a:t>potValue</a:t>
            </a:r>
            <a:r>
              <a:rPr lang="en-IN" b="1" dirty="0"/>
              <a:t>);</a:t>
            </a:r>
          </a:p>
          <a:p>
            <a:r>
              <a:rPr lang="en-IN" b="1" dirty="0"/>
              <a:t>  </a:t>
            </a:r>
            <a:r>
              <a:rPr lang="en-IN" b="1" dirty="0" err="1"/>
              <a:t>Serial.print</a:t>
            </a:r>
            <a:r>
              <a:rPr lang="en-IN" b="1" dirty="0"/>
              <a:t>(", Brightness: ");</a:t>
            </a:r>
          </a:p>
          <a:p>
            <a:r>
              <a:rPr lang="en-IN" b="1" dirty="0"/>
              <a:t>  </a:t>
            </a:r>
            <a:r>
              <a:rPr lang="en-IN" b="1" dirty="0" err="1"/>
              <a:t>Serial.println</a:t>
            </a:r>
            <a:r>
              <a:rPr lang="en-IN" b="1" dirty="0"/>
              <a:t>(brightness);</a:t>
            </a:r>
          </a:p>
          <a:p>
            <a:r>
              <a:rPr lang="en-IN" b="1" dirty="0"/>
              <a:t>  delay(100); // Small delay for stability</a:t>
            </a:r>
          </a:p>
          <a:p>
            <a:r>
              <a:rPr lang="en-IN" b="1" dirty="0"/>
              <a:t>}</a:t>
            </a:r>
          </a:p>
        </p:txBody>
      </p:sp>
    </p:spTree>
    <p:extLst>
      <p:ext uri="{BB962C8B-B14F-4D97-AF65-F5344CB8AC3E}">
        <p14:creationId xmlns:p14="http://schemas.microsoft.com/office/powerpoint/2010/main" val="41163330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Display the corresponding brightness value on LCD</a:t>
            </a:r>
            <a:endParaRPr lang="en-IN"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z="4400" dirty="0" smtClean="0">
                <a:solidFill>
                  <a:srgbClr val="FFFF00"/>
                </a:solidFill>
              </a:rPr>
              <a:t>Do it yourself</a:t>
            </a:r>
            <a:endParaRPr lang="en-IN" sz="4400" dirty="0">
              <a:solidFill>
                <a:srgbClr val="FFFF00"/>
              </a:solidFill>
            </a:endParaRP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72</a:t>
            </a:fld>
            <a:endParaRPr lang="en-US" dirty="0"/>
          </a:p>
        </p:txBody>
      </p:sp>
    </p:spTree>
    <p:extLst>
      <p:ext uri="{BB962C8B-B14F-4D97-AF65-F5344CB8AC3E}">
        <p14:creationId xmlns:p14="http://schemas.microsoft.com/office/powerpoint/2010/main" val="97005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3200" dirty="0" smtClean="0"/>
              <a:t>Ultrasonic </a:t>
            </a:r>
            <a:r>
              <a:rPr lang="en-US" sz="3200" dirty="0"/>
              <a:t>sensor to measure distances and display the distance on an LCD or through the serial monitor.</a:t>
            </a:r>
            <a:endParaRPr lang="en-IN" sz="3200" dirty="0"/>
          </a:p>
        </p:txBody>
      </p:sp>
      <p:pic>
        <p:nvPicPr>
          <p:cNvPr id="7" name="Content Placeholder 6"/>
          <p:cNvPicPr>
            <a:picLocks noGrp="1" noChangeAspect="1"/>
          </p:cNvPicPr>
          <p:nvPr>
            <p:ph idx="1"/>
          </p:nvPr>
        </p:nvPicPr>
        <p:blipFill>
          <a:blip r:embed="rId2"/>
          <a:stretch>
            <a:fillRect/>
          </a:stretch>
        </p:blipFill>
        <p:spPr>
          <a:xfrm>
            <a:off x="2133808" y="2131218"/>
            <a:ext cx="7593288" cy="4252241"/>
          </a:xfrm>
          <a:prstGeom prst="rect">
            <a:avLst/>
          </a:prstGeom>
        </p:spPr>
      </p:pic>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73</a:t>
            </a:fld>
            <a:endParaRPr lang="en-US" dirty="0"/>
          </a:p>
        </p:txBody>
      </p:sp>
    </p:spTree>
    <p:extLst>
      <p:ext uri="{BB962C8B-B14F-4D97-AF65-F5344CB8AC3E}">
        <p14:creationId xmlns:p14="http://schemas.microsoft.com/office/powerpoint/2010/main" val="24818061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 SR-04</a:t>
            </a:r>
            <a:endParaRPr lang="en-IN" dirty="0"/>
          </a:p>
        </p:txBody>
      </p:sp>
      <p:sp>
        <p:nvSpPr>
          <p:cNvPr id="10" name="Content Placeholder 9"/>
          <p:cNvSpPr>
            <a:spLocks noGrp="1"/>
          </p:cNvSpPr>
          <p:nvPr>
            <p:ph sz="half" idx="1"/>
          </p:nvPr>
        </p:nvSpPr>
        <p:spPr/>
        <p:txBody>
          <a:bodyPr>
            <a:normAutofit lnSpcReduction="10000"/>
          </a:bodyPr>
          <a:lstStyle/>
          <a:p>
            <a:pPr algn="just"/>
            <a:r>
              <a:rPr lang="en-US" dirty="0"/>
              <a:t>The HC-SR04 sensor consists of an ultrasonic transmitter (transducer) and a receiver (transducer).</a:t>
            </a:r>
          </a:p>
          <a:p>
            <a:pPr algn="just"/>
            <a:r>
              <a:rPr lang="en-US" dirty="0"/>
              <a:t>The transmitter emits a short burst of ultrasonic waves, which are sound waves with frequencies above the upper limit of human hearing (typically above 20 kHz).</a:t>
            </a:r>
          </a:p>
          <a:p>
            <a:pPr algn="just"/>
            <a:r>
              <a:rPr lang="en-US" dirty="0"/>
              <a:t>These ultrasonic waves travel through the air until they encounter an object in their path</a:t>
            </a:r>
            <a:r>
              <a:rPr lang="en-US" dirty="0" smtClean="0"/>
              <a:t>.</a:t>
            </a:r>
          </a:p>
          <a:p>
            <a:pPr algn="just"/>
            <a:r>
              <a:rPr lang="en-IN" b="1" dirty="0"/>
              <a:t>Distance Calculation</a:t>
            </a:r>
            <a:r>
              <a:rPr lang="en-IN" b="1" dirty="0" smtClean="0"/>
              <a:t>:</a:t>
            </a:r>
          </a:p>
          <a:p>
            <a:pPr marL="0" indent="0" algn="just">
              <a:buNone/>
            </a:pPr>
            <a:r>
              <a:rPr lang="en-US" sz="2000" dirty="0"/>
              <a:t>Distance = (Speed of Sound * Time) / 2.</a:t>
            </a:r>
            <a:endParaRPr lang="en-IN" sz="2000" dirty="0"/>
          </a:p>
        </p:txBody>
      </p:sp>
      <p:sp>
        <p:nvSpPr>
          <p:cNvPr id="11" name="Content Placeholder 10"/>
          <p:cNvSpPr>
            <a:spLocks noGrp="1"/>
          </p:cNvSpPr>
          <p:nvPr>
            <p:ph sz="half" idx="2"/>
          </p:nvPr>
        </p:nvSpPr>
        <p:spPr/>
        <p:txBody>
          <a:bodyPr>
            <a:normAutofit lnSpcReduction="10000"/>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74</a:t>
            </a:fld>
            <a:endParaRPr lang="en-US" dirty="0"/>
          </a:p>
        </p:txBody>
      </p:sp>
      <p:pic>
        <p:nvPicPr>
          <p:cNvPr id="7" name="Picture 6"/>
          <p:cNvPicPr>
            <a:picLocks noChangeAspect="1"/>
          </p:cNvPicPr>
          <p:nvPr/>
        </p:nvPicPr>
        <p:blipFill>
          <a:blip r:embed="rId2"/>
          <a:stretch>
            <a:fillRect/>
          </a:stretch>
        </p:blipFill>
        <p:spPr>
          <a:xfrm>
            <a:off x="5654493" y="2056092"/>
            <a:ext cx="4396341" cy="4200245"/>
          </a:xfrm>
          <a:prstGeom prst="rect">
            <a:avLst/>
          </a:prstGeom>
        </p:spPr>
      </p:pic>
    </p:spTree>
    <p:extLst>
      <p:ext uri="{BB962C8B-B14F-4D97-AF65-F5344CB8AC3E}">
        <p14:creationId xmlns:p14="http://schemas.microsoft.com/office/powerpoint/2010/main" val="13621610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Pins of HC SR04</a:t>
            </a:r>
            <a:endParaRPr lang="en-IN" dirty="0"/>
          </a:p>
        </p:txBody>
      </p:sp>
      <p:sp>
        <p:nvSpPr>
          <p:cNvPr id="8" name="Content Placeholder 7"/>
          <p:cNvSpPr>
            <a:spLocks noGrp="1"/>
          </p:cNvSpPr>
          <p:nvPr>
            <p:ph idx="1"/>
          </p:nvPr>
        </p:nvSpPr>
        <p:spPr>
          <a:xfrm>
            <a:off x="1103312" y="1351722"/>
            <a:ext cx="9625758" cy="4896677"/>
          </a:xfrm>
        </p:spPr>
        <p:txBody>
          <a:bodyPr>
            <a:normAutofit fontScale="77500" lnSpcReduction="20000"/>
          </a:bodyPr>
          <a:lstStyle/>
          <a:p>
            <a:r>
              <a:rPr lang="en-US" b="1" dirty="0"/>
              <a:t>VCC (Voltage Supply</a:t>
            </a:r>
            <a:r>
              <a:rPr lang="en-US" b="1" dirty="0" smtClean="0"/>
              <a:t>):</a:t>
            </a:r>
            <a:endParaRPr lang="en-US" b="1" dirty="0"/>
          </a:p>
          <a:p>
            <a:pPr lvl="1"/>
            <a:r>
              <a:rPr lang="en-US" dirty="0"/>
              <a:t>The VCC pin is used to provide power to the sensor.</a:t>
            </a:r>
          </a:p>
          <a:p>
            <a:pPr lvl="1"/>
            <a:r>
              <a:rPr lang="en-US" dirty="0"/>
              <a:t>Connect this pin to the +5V or +3.3V pin on your microcontroller board (such as Arduino) to supply the required operating voltage.</a:t>
            </a:r>
          </a:p>
          <a:p>
            <a:r>
              <a:rPr lang="en-US" b="1" dirty="0"/>
              <a:t>Trig (Trigger) Pin</a:t>
            </a:r>
            <a:r>
              <a:rPr lang="en-US" b="1" dirty="0" smtClean="0"/>
              <a:t>:</a:t>
            </a:r>
            <a:endParaRPr lang="en-US" b="1" dirty="0"/>
          </a:p>
          <a:p>
            <a:pPr lvl="1"/>
            <a:r>
              <a:rPr lang="en-US" dirty="0"/>
              <a:t>The Trig pin is used to initiate the ultrasonic pulse transmission.</a:t>
            </a:r>
          </a:p>
          <a:p>
            <a:pPr lvl="1"/>
            <a:r>
              <a:rPr lang="en-US" dirty="0"/>
              <a:t>To start the measurement, you need to send a high-to-low pulse (at least 10 microseconds long) to this pin.</a:t>
            </a:r>
          </a:p>
          <a:p>
            <a:pPr lvl="1"/>
            <a:r>
              <a:rPr lang="en-US" dirty="0"/>
              <a:t>This pulse prompts the sensor to emit an ultrasonic burst.</a:t>
            </a:r>
          </a:p>
          <a:p>
            <a:r>
              <a:rPr lang="en-US" b="1" dirty="0"/>
              <a:t>Echo Pin</a:t>
            </a:r>
            <a:r>
              <a:rPr lang="en-US" b="1" dirty="0" smtClean="0"/>
              <a:t>:</a:t>
            </a:r>
            <a:endParaRPr lang="en-US" b="1" dirty="0"/>
          </a:p>
          <a:p>
            <a:pPr lvl="1"/>
            <a:r>
              <a:rPr lang="en-US" dirty="0"/>
              <a:t>The Echo pin is used to receive the ultrasonic waves that bounce back after hitting an object.</a:t>
            </a:r>
          </a:p>
          <a:p>
            <a:pPr lvl="1"/>
            <a:r>
              <a:rPr lang="en-US" dirty="0"/>
              <a:t>The sensor sends out the ultrasonic pulse and then waits for the echo signal.</a:t>
            </a:r>
          </a:p>
          <a:p>
            <a:pPr lvl="1"/>
            <a:r>
              <a:rPr lang="en-US" dirty="0"/>
              <a:t>The Echo pin goes high when the sensor receives the reflected signal and stays high for a duration proportional to the time it takes for the signal to travel to the object and back.</a:t>
            </a:r>
          </a:p>
          <a:p>
            <a:r>
              <a:rPr lang="en-US" b="1" dirty="0"/>
              <a:t>GND (Ground</a:t>
            </a:r>
            <a:r>
              <a:rPr lang="en-US" b="1" dirty="0" smtClean="0"/>
              <a:t>):</a:t>
            </a:r>
            <a:endParaRPr lang="en-US" b="1" dirty="0"/>
          </a:p>
          <a:p>
            <a:pPr lvl="1"/>
            <a:r>
              <a:rPr lang="en-US" dirty="0" smtClean="0"/>
              <a:t>The </a:t>
            </a:r>
            <a:r>
              <a:rPr lang="en-US" dirty="0"/>
              <a:t>GND pin is the ground reference for the sensor.</a:t>
            </a:r>
          </a:p>
          <a:p>
            <a:pPr lvl="1"/>
            <a:r>
              <a:rPr lang="en-US" dirty="0"/>
              <a:t>Connect this pin to the GND (ground) pin on your microcontroller board.</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75</a:t>
            </a:fld>
            <a:endParaRPr lang="en-US" dirty="0"/>
          </a:p>
        </p:txBody>
      </p:sp>
    </p:spTree>
    <p:extLst>
      <p:ext uri="{BB962C8B-B14F-4D97-AF65-F5344CB8AC3E}">
        <p14:creationId xmlns:p14="http://schemas.microsoft.com/office/powerpoint/2010/main" val="8564572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smtClean="0"/>
              <a:t>Step-by-step </a:t>
            </a:r>
            <a:r>
              <a:rPr lang="en-US" sz="2800" dirty="0"/>
              <a:t>procedure to interface the HC-SR04 ultrasonic distance sensor with an Arduino:</a:t>
            </a:r>
            <a:endParaRPr lang="en-IN" sz="2800" dirty="0"/>
          </a:p>
        </p:txBody>
      </p:sp>
      <p:sp>
        <p:nvSpPr>
          <p:cNvPr id="3" name="Content Placeholder 2"/>
          <p:cNvSpPr>
            <a:spLocks noGrp="1"/>
          </p:cNvSpPr>
          <p:nvPr>
            <p:ph idx="1"/>
          </p:nvPr>
        </p:nvSpPr>
        <p:spPr/>
        <p:txBody>
          <a:bodyPr>
            <a:normAutofit fontScale="92500"/>
          </a:bodyPr>
          <a:lstStyle/>
          <a:p>
            <a:r>
              <a:rPr lang="en-IN" b="1" dirty="0"/>
              <a:t>Components Needed</a:t>
            </a:r>
            <a:r>
              <a:rPr lang="en-IN" b="1" dirty="0" smtClean="0"/>
              <a:t>:</a:t>
            </a:r>
            <a:endParaRPr lang="en-IN" b="1" dirty="0"/>
          </a:p>
          <a:p>
            <a:pPr lvl="1"/>
            <a:r>
              <a:rPr lang="en-IN" dirty="0"/>
              <a:t>Arduino board (e.g., Arduino Uno)</a:t>
            </a:r>
          </a:p>
          <a:p>
            <a:pPr lvl="1"/>
            <a:r>
              <a:rPr lang="en-IN" dirty="0"/>
              <a:t>HC-SR04 ultrasonic sensor</a:t>
            </a:r>
          </a:p>
          <a:p>
            <a:pPr lvl="1"/>
            <a:r>
              <a:rPr lang="en-IN" dirty="0"/>
              <a:t>Breadboard and jumper </a:t>
            </a:r>
            <a:r>
              <a:rPr lang="en-IN" dirty="0" smtClean="0"/>
              <a:t>wires</a:t>
            </a:r>
          </a:p>
          <a:p>
            <a:pPr marL="457200" lvl="1" indent="0">
              <a:buNone/>
            </a:pPr>
            <a:endParaRPr lang="en-IN" dirty="0" smtClean="0"/>
          </a:p>
          <a:p>
            <a:r>
              <a:rPr lang="en-US" b="1" dirty="0"/>
              <a:t>Wiring</a:t>
            </a:r>
            <a:r>
              <a:rPr lang="en-US" b="1" dirty="0" smtClean="0"/>
              <a:t>:</a:t>
            </a:r>
            <a:endParaRPr lang="en-US" b="1" dirty="0"/>
          </a:p>
          <a:p>
            <a:pPr lvl="1"/>
            <a:r>
              <a:rPr lang="en-US" dirty="0" smtClean="0"/>
              <a:t>Connect </a:t>
            </a:r>
            <a:r>
              <a:rPr lang="en-US" dirty="0"/>
              <a:t>VCC on the HC-SR04 to +5V on the Arduino.</a:t>
            </a:r>
          </a:p>
          <a:p>
            <a:pPr lvl="1"/>
            <a:r>
              <a:rPr lang="en-US" dirty="0"/>
              <a:t>Connect GND on the HC-SR04 to GND on the Arduino.</a:t>
            </a:r>
          </a:p>
          <a:p>
            <a:pPr lvl="1"/>
            <a:r>
              <a:rPr lang="en-US" dirty="0"/>
              <a:t>Connect TRIG on the HC-SR04 to a digital pin (e.g., Pin 9) on the Arduino.</a:t>
            </a:r>
          </a:p>
          <a:p>
            <a:pPr lvl="1"/>
            <a:r>
              <a:rPr lang="en-US" dirty="0"/>
              <a:t>Connect ECHO on the HC-SR04 to another digital pin (e.g., Pin 10) on the Arduino.</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76</a:t>
            </a:fld>
            <a:endParaRPr lang="en-US" dirty="0"/>
          </a:p>
        </p:txBody>
      </p:sp>
    </p:spTree>
    <p:extLst>
      <p:ext uri="{BB962C8B-B14F-4D97-AF65-F5344CB8AC3E}">
        <p14:creationId xmlns:p14="http://schemas.microsoft.com/office/powerpoint/2010/main" val="24850920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689114"/>
            <a:ext cx="8946541" cy="5559286"/>
          </a:xfrm>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77</a:t>
            </a:fld>
            <a:endParaRPr lang="en-US" dirty="0"/>
          </a:p>
        </p:txBody>
      </p:sp>
      <p:sp>
        <p:nvSpPr>
          <p:cNvPr id="6" name="Rectangle 5"/>
          <p:cNvSpPr/>
          <p:nvPr/>
        </p:nvSpPr>
        <p:spPr>
          <a:xfrm>
            <a:off x="1170896" y="344557"/>
            <a:ext cx="8878957" cy="6248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sz="1400" b="1" dirty="0" err="1"/>
              <a:t>const</a:t>
            </a:r>
            <a:r>
              <a:rPr lang="en-IN" sz="1400" b="1" dirty="0"/>
              <a:t> </a:t>
            </a:r>
            <a:r>
              <a:rPr lang="en-IN" sz="1400" b="1" dirty="0" err="1"/>
              <a:t>int</a:t>
            </a:r>
            <a:r>
              <a:rPr lang="en-IN" sz="1400" b="1" dirty="0"/>
              <a:t> </a:t>
            </a:r>
            <a:r>
              <a:rPr lang="en-IN" sz="1400" b="1" dirty="0" err="1"/>
              <a:t>trigPin</a:t>
            </a:r>
            <a:r>
              <a:rPr lang="en-IN" sz="1400" b="1" dirty="0"/>
              <a:t> = 9;</a:t>
            </a:r>
          </a:p>
          <a:p>
            <a:r>
              <a:rPr lang="en-IN" sz="1400" b="1" dirty="0" err="1"/>
              <a:t>const</a:t>
            </a:r>
            <a:r>
              <a:rPr lang="en-IN" sz="1400" b="1" dirty="0"/>
              <a:t> </a:t>
            </a:r>
            <a:r>
              <a:rPr lang="en-IN" sz="1400" b="1" dirty="0" err="1"/>
              <a:t>int</a:t>
            </a:r>
            <a:r>
              <a:rPr lang="en-IN" sz="1400" b="1" dirty="0"/>
              <a:t> </a:t>
            </a:r>
            <a:r>
              <a:rPr lang="en-IN" sz="1400" b="1" dirty="0" err="1"/>
              <a:t>echoPin</a:t>
            </a:r>
            <a:r>
              <a:rPr lang="en-IN" sz="1400" b="1" dirty="0"/>
              <a:t> = 10;</a:t>
            </a:r>
          </a:p>
          <a:p>
            <a:endParaRPr lang="en-IN" sz="1400" b="1" dirty="0"/>
          </a:p>
          <a:p>
            <a:r>
              <a:rPr lang="en-IN" sz="1400" b="1" dirty="0"/>
              <a:t>void setup() {</a:t>
            </a:r>
          </a:p>
          <a:p>
            <a:r>
              <a:rPr lang="en-IN" sz="1400" b="1" dirty="0"/>
              <a:t>  </a:t>
            </a:r>
            <a:r>
              <a:rPr lang="en-IN" sz="1400" b="1" dirty="0" err="1"/>
              <a:t>Serial.begin</a:t>
            </a:r>
            <a:r>
              <a:rPr lang="en-IN" sz="1400" b="1" dirty="0"/>
              <a:t>(9600);</a:t>
            </a:r>
          </a:p>
          <a:p>
            <a:r>
              <a:rPr lang="en-IN" sz="1400" b="1" dirty="0"/>
              <a:t>  </a:t>
            </a:r>
          </a:p>
          <a:p>
            <a:r>
              <a:rPr lang="en-IN" sz="1400" b="1" dirty="0"/>
              <a:t>  </a:t>
            </a:r>
            <a:r>
              <a:rPr lang="en-IN" sz="1400" b="1" dirty="0" err="1"/>
              <a:t>pinMode</a:t>
            </a:r>
            <a:r>
              <a:rPr lang="en-IN" sz="1400" b="1" dirty="0"/>
              <a:t>(</a:t>
            </a:r>
            <a:r>
              <a:rPr lang="en-IN" sz="1400" b="1" dirty="0" err="1"/>
              <a:t>trigPin</a:t>
            </a:r>
            <a:r>
              <a:rPr lang="en-IN" sz="1400" b="1" dirty="0"/>
              <a:t>, OUTPUT);</a:t>
            </a:r>
          </a:p>
          <a:p>
            <a:r>
              <a:rPr lang="en-IN" sz="1400" b="1" dirty="0"/>
              <a:t>  </a:t>
            </a:r>
            <a:r>
              <a:rPr lang="en-IN" sz="1400" b="1" dirty="0" err="1"/>
              <a:t>pinMode</a:t>
            </a:r>
            <a:r>
              <a:rPr lang="en-IN" sz="1400" b="1" dirty="0"/>
              <a:t>(</a:t>
            </a:r>
            <a:r>
              <a:rPr lang="en-IN" sz="1400" b="1" dirty="0" err="1"/>
              <a:t>echoPin</a:t>
            </a:r>
            <a:r>
              <a:rPr lang="en-IN" sz="1400" b="1" dirty="0"/>
              <a:t>, INPUT);</a:t>
            </a:r>
          </a:p>
          <a:p>
            <a:r>
              <a:rPr lang="en-IN" sz="1400" b="1" dirty="0"/>
              <a:t>}</a:t>
            </a:r>
          </a:p>
          <a:p>
            <a:endParaRPr lang="en-IN" sz="1400" b="1" dirty="0"/>
          </a:p>
          <a:p>
            <a:r>
              <a:rPr lang="en-IN" sz="1400" b="1" dirty="0"/>
              <a:t>void loop() {</a:t>
            </a:r>
          </a:p>
          <a:p>
            <a:r>
              <a:rPr lang="en-IN" sz="1400" b="1" dirty="0"/>
              <a:t>  </a:t>
            </a:r>
            <a:r>
              <a:rPr lang="en-IN" sz="1400" b="1" dirty="0" err="1"/>
              <a:t>digitalWrite</a:t>
            </a:r>
            <a:r>
              <a:rPr lang="en-IN" sz="1400" b="1" dirty="0"/>
              <a:t>(</a:t>
            </a:r>
            <a:r>
              <a:rPr lang="en-IN" sz="1400" b="1" dirty="0" err="1"/>
              <a:t>trigPin</a:t>
            </a:r>
            <a:r>
              <a:rPr lang="en-IN" sz="1400" b="1" dirty="0"/>
              <a:t>, LOW);</a:t>
            </a:r>
          </a:p>
          <a:p>
            <a:r>
              <a:rPr lang="en-IN" sz="1400" b="1" dirty="0"/>
              <a:t>  </a:t>
            </a:r>
            <a:r>
              <a:rPr lang="en-IN" sz="1400" b="1" dirty="0" err="1"/>
              <a:t>delayMicroseconds</a:t>
            </a:r>
            <a:r>
              <a:rPr lang="en-IN" sz="1400" b="1" dirty="0"/>
              <a:t>(2);</a:t>
            </a:r>
          </a:p>
          <a:p>
            <a:r>
              <a:rPr lang="en-IN" sz="1400" b="1" dirty="0"/>
              <a:t>  </a:t>
            </a:r>
          </a:p>
          <a:p>
            <a:r>
              <a:rPr lang="en-IN" sz="1400" b="1" dirty="0"/>
              <a:t>  </a:t>
            </a:r>
            <a:r>
              <a:rPr lang="en-IN" sz="1400" b="1" dirty="0" err="1"/>
              <a:t>digitalWrite</a:t>
            </a:r>
            <a:r>
              <a:rPr lang="en-IN" sz="1400" b="1" dirty="0"/>
              <a:t>(</a:t>
            </a:r>
            <a:r>
              <a:rPr lang="en-IN" sz="1400" b="1" dirty="0" err="1"/>
              <a:t>trigPin</a:t>
            </a:r>
            <a:r>
              <a:rPr lang="en-IN" sz="1400" b="1" dirty="0"/>
              <a:t>, HIGH);</a:t>
            </a:r>
          </a:p>
          <a:p>
            <a:r>
              <a:rPr lang="en-IN" sz="1400" b="1" dirty="0"/>
              <a:t>  </a:t>
            </a:r>
            <a:r>
              <a:rPr lang="en-IN" sz="1400" b="1" dirty="0" err="1"/>
              <a:t>delayMicroseconds</a:t>
            </a:r>
            <a:r>
              <a:rPr lang="en-IN" sz="1400" b="1" dirty="0"/>
              <a:t>(10);</a:t>
            </a:r>
          </a:p>
          <a:p>
            <a:r>
              <a:rPr lang="en-IN" sz="1400" b="1" dirty="0"/>
              <a:t>  </a:t>
            </a:r>
            <a:r>
              <a:rPr lang="en-IN" sz="1400" b="1" dirty="0" err="1"/>
              <a:t>digitalWrite</a:t>
            </a:r>
            <a:r>
              <a:rPr lang="en-IN" sz="1400" b="1" dirty="0"/>
              <a:t>(</a:t>
            </a:r>
            <a:r>
              <a:rPr lang="en-IN" sz="1400" b="1" dirty="0" err="1"/>
              <a:t>trigPin</a:t>
            </a:r>
            <a:r>
              <a:rPr lang="en-IN" sz="1400" b="1" dirty="0"/>
              <a:t>, LOW);</a:t>
            </a:r>
          </a:p>
          <a:p>
            <a:r>
              <a:rPr lang="en-IN" sz="1400" b="1" dirty="0"/>
              <a:t>  </a:t>
            </a:r>
          </a:p>
          <a:p>
            <a:r>
              <a:rPr lang="en-IN" sz="1400" b="1" dirty="0"/>
              <a:t>  long duration = </a:t>
            </a:r>
            <a:r>
              <a:rPr lang="en-IN" sz="1400" b="1" dirty="0" err="1"/>
              <a:t>pulseIn</a:t>
            </a:r>
            <a:r>
              <a:rPr lang="en-IN" sz="1400" b="1" dirty="0"/>
              <a:t>(</a:t>
            </a:r>
            <a:r>
              <a:rPr lang="en-IN" sz="1400" b="1" dirty="0" err="1"/>
              <a:t>echoPin</a:t>
            </a:r>
            <a:r>
              <a:rPr lang="en-IN" sz="1400" b="1" dirty="0"/>
              <a:t>, HIGH);</a:t>
            </a:r>
          </a:p>
          <a:p>
            <a:r>
              <a:rPr lang="en-IN" sz="1400" b="1" dirty="0"/>
              <a:t>  </a:t>
            </a:r>
            <a:r>
              <a:rPr lang="en-IN" sz="1400" b="1" dirty="0" err="1"/>
              <a:t>int</a:t>
            </a:r>
            <a:r>
              <a:rPr lang="en-IN" sz="1400" b="1" dirty="0"/>
              <a:t> distance = duration * </a:t>
            </a:r>
            <a:r>
              <a:rPr lang="en-IN" sz="1400" b="1" dirty="0" smtClean="0"/>
              <a:t>0.0343 </a:t>
            </a:r>
            <a:r>
              <a:rPr lang="en-IN" sz="1400" b="1" dirty="0"/>
              <a:t>/ 2; // Calculate distance in </a:t>
            </a:r>
            <a:r>
              <a:rPr lang="en-IN" sz="1400" b="1" dirty="0" err="1"/>
              <a:t>centimeters</a:t>
            </a:r>
            <a:endParaRPr lang="en-IN" sz="1400" b="1" dirty="0"/>
          </a:p>
          <a:p>
            <a:r>
              <a:rPr lang="en-IN" sz="1400" b="1" dirty="0"/>
              <a:t>  </a:t>
            </a:r>
          </a:p>
          <a:p>
            <a:r>
              <a:rPr lang="en-IN" sz="1400" b="1" dirty="0"/>
              <a:t>  </a:t>
            </a:r>
            <a:r>
              <a:rPr lang="en-IN" sz="1400" b="1" dirty="0" err="1"/>
              <a:t>Serial.print</a:t>
            </a:r>
            <a:r>
              <a:rPr lang="en-IN" sz="1400" b="1" dirty="0"/>
              <a:t>("Distance: ");</a:t>
            </a:r>
          </a:p>
          <a:p>
            <a:r>
              <a:rPr lang="en-IN" sz="1400" b="1" dirty="0"/>
              <a:t>  </a:t>
            </a:r>
            <a:r>
              <a:rPr lang="en-IN" sz="1400" b="1" dirty="0" err="1"/>
              <a:t>Serial.print</a:t>
            </a:r>
            <a:r>
              <a:rPr lang="en-IN" sz="1400" b="1" dirty="0"/>
              <a:t>(distance);</a:t>
            </a:r>
          </a:p>
          <a:p>
            <a:r>
              <a:rPr lang="en-IN" sz="1400" b="1" dirty="0"/>
              <a:t>  </a:t>
            </a:r>
            <a:r>
              <a:rPr lang="en-IN" sz="1400" b="1" dirty="0" err="1"/>
              <a:t>Serial.println</a:t>
            </a:r>
            <a:r>
              <a:rPr lang="en-IN" sz="1400" b="1" dirty="0"/>
              <a:t>(" cm");</a:t>
            </a:r>
          </a:p>
          <a:p>
            <a:r>
              <a:rPr lang="en-IN" sz="1400" b="1" dirty="0"/>
              <a:t>  </a:t>
            </a:r>
          </a:p>
          <a:p>
            <a:r>
              <a:rPr lang="en-IN" sz="1400" b="1" dirty="0"/>
              <a:t>  delay(1000); // Wait before the next measurement</a:t>
            </a:r>
          </a:p>
          <a:p>
            <a:r>
              <a:rPr lang="en-IN" sz="1400" b="1" dirty="0"/>
              <a:t>}</a:t>
            </a:r>
          </a:p>
        </p:txBody>
      </p:sp>
    </p:spTree>
    <p:extLst>
      <p:ext uri="{BB962C8B-B14F-4D97-AF65-F5344CB8AC3E}">
        <p14:creationId xmlns:p14="http://schemas.microsoft.com/office/powerpoint/2010/main" val="12431071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DHT11 sensor</a:t>
            </a:r>
          </a:p>
        </p:txBody>
      </p:sp>
      <p:sp>
        <p:nvSpPr>
          <p:cNvPr id="3" name="Content Placeholder 2"/>
          <p:cNvSpPr>
            <a:spLocks noGrp="1"/>
          </p:cNvSpPr>
          <p:nvPr>
            <p:ph sz="half" idx="1"/>
          </p:nvPr>
        </p:nvSpPr>
        <p:spPr/>
        <p:txBody>
          <a:bodyPr/>
          <a:lstStyle/>
          <a:p>
            <a:pPr algn="just"/>
            <a:r>
              <a:rPr lang="en-US" dirty="0"/>
              <a:t>The DHT11 sensor is a widely used digital temperature and humidity sensor that is commonly used in various electronics projects and applications. </a:t>
            </a:r>
            <a:endParaRPr lang="en-US" dirty="0" smtClean="0"/>
          </a:p>
          <a:p>
            <a:pPr algn="just"/>
            <a:r>
              <a:rPr lang="en-US" dirty="0" smtClean="0"/>
              <a:t>It's </a:t>
            </a:r>
            <a:r>
              <a:rPr lang="en-US" dirty="0"/>
              <a:t>a simple sensor that provides accurate temperature and humidity readings. </a:t>
            </a:r>
            <a:endParaRPr lang="en-US" dirty="0" smtClean="0"/>
          </a:p>
          <a:p>
            <a:pPr algn="just"/>
            <a:r>
              <a:rPr lang="en-US" b="1" dirty="0" smtClean="0"/>
              <a:t>Sensing </a:t>
            </a:r>
            <a:r>
              <a:rPr lang="en-US" b="1" dirty="0"/>
              <a:t>Elements:</a:t>
            </a:r>
            <a:r>
              <a:rPr lang="en-US" dirty="0"/>
              <a:t> The DHT11 sensor contains two main sensing elements: a humidity sensor and a thermistor (temperature sensor).</a:t>
            </a:r>
            <a:endParaRPr lang="en-IN" dirty="0"/>
          </a:p>
        </p:txBody>
      </p:sp>
      <p:sp>
        <p:nvSpPr>
          <p:cNvPr id="6" name="Content Placeholder 5"/>
          <p:cNvSpPr>
            <a:spLocks noGrp="1"/>
          </p:cNvSpPr>
          <p:nvPr>
            <p:ph sz="half" idx="2"/>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78</a:t>
            </a:fld>
            <a:endParaRPr lang="en-US" dirty="0"/>
          </a:p>
        </p:txBody>
      </p:sp>
      <p:pic>
        <p:nvPicPr>
          <p:cNvPr id="8" name="Picture 7"/>
          <p:cNvPicPr>
            <a:picLocks noChangeAspect="1"/>
          </p:cNvPicPr>
          <p:nvPr/>
        </p:nvPicPr>
        <p:blipFill>
          <a:blip r:embed="rId2"/>
          <a:stretch>
            <a:fillRect/>
          </a:stretch>
        </p:blipFill>
        <p:spPr>
          <a:xfrm>
            <a:off x="5891340" y="2098133"/>
            <a:ext cx="3922645" cy="4116162"/>
          </a:xfrm>
          <a:prstGeom prst="rect">
            <a:avLst/>
          </a:prstGeom>
        </p:spPr>
      </p:pic>
    </p:spTree>
    <p:extLst>
      <p:ext uri="{BB962C8B-B14F-4D97-AF65-F5344CB8AC3E}">
        <p14:creationId xmlns:p14="http://schemas.microsoft.com/office/powerpoint/2010/main" val="14403900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Humidity Sensing:</a:t>
            </a:r>
            <a:endParaRPr lang="en-IN" dirty="0"/>
          </a:p>
        </p:txBody>
      </p:sp>
      <p:sp>
        <p:nvSpPr>
          <p:cNvPr id="8" name="Content Placeholder 7"/>
          <p:cNvSpPr>
            <a:spLocks noGrp="1"/>
          </p:cNvSpPr>
          <p:nvPr>
            <p:ph idx="1"/>
          </p:nvPr>
        </p:nvSpPr>
        <p:spPr/>
        <p:txBody>
          <a:bodyPr/>
          <a:lstStyle/>
          <a:p>
            <a:pPr algn="just"/>
            <a:r>
              <a:rPr lang="en-US" dirty="0"/>
              <a:t>The humidity sensor in the DHT11 is based on the capacitive sensing principle. </a:t>
            </a:r>
            <a:endParaRPr lang="en-US" dirty="0" smtClean="0"/>
          </a:p>
          <a:p>
            <a:pPr algn="just"/>
            <a:r>
              <a:rPr lang="en-US" dirty="0" smtClean="0"/>
              <a:t>It </a:t>
            </a:r>
            <a:r>
              <a:rPr lang="en-US" dirty="0"/>
              <a:t>consists of two conductive plates with a moisture-absorbing material between them. </a:t>
            </a:r>
            <a:endParaRPr lang="en-US" dirty="0" smtClean="0"/>
          </a:p>
          <a:p>
            <a:pPr algn="just"/>
            <a:r>
              <a:rPr lang="en-US" dirty="0" smtClean="0"/>
              <a:t>As </a:t>
            </a:r>
            <a:r>
              <a:rPr lang="en-US" dirty="0"/>
              <a:t>the surrounding air's humidity changes, the moisture content of the material changes, causing a change in capacitance between the plates. </a:t>
            </a:r>
            <a:endParaRPr lang="en-US" dirty="0" smtClean="0"/>
          </a:p>
          <a:p>
            <a:pPr algn="just"/>
            <a:r>
              <a:rPr lang="en-US" dirty="0" smtClean="0"/>
              <a:t>The </a:t>
            </a:r>
            <a:r>
              <a:rPr lang="en-US" dirty="0"/>
              <a:t>sensor's electronics measure this change in capacitance and convert it into a digital humidity value.</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79</a:t>
            </a:fld>
            <a:endParaRPr lang="en-US" dirty="0"/>
          </a:p>
        </p:txBody>
      </p:sp>
    </p:spTree>
    <p:extLst>
      <p:ext uri="{BB962C8B-B14F-4D97-AF65-F5344CB8AC3E}">
        <p14:creationId xmlns:p14="http://schemas.microsoft.com/office/powerpoint/2010/main" val="2940889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Application Domains of Embedded </a:t>
            </a:r>
            <a:r>
              <a:rPr lang="en-US" dirty="0" smtClean="0"/>
              <a:t>Systems </a:t>
            </a:r>
            <a:r>
              <a:rPr lang="en-US" sz="2800" b="1" dirty="0" smtClean="0">
                <a:solidFill>
                  <a:srgbClr val="FFC000"/>
                </a:solidFill>
              </a:rPr>
              <a:t>(</a:t>
            </a:r>
            <a:r>
              <a:rPr lang="en-US" sz="2800" b="1" dirty="0">
                <a:solidFill>
                  <a:srgbClr val="FFC000"/>
                </a:solidFill>
              </a:rPr>
              <a:t>But not limited to these)</a:t>
            </a:r>
            <a:endParaRPr lang="en-IN" sz="2800" b="1" dirty="0">
              <a:solidFill>
                <a:srgbClr val="FFC000"/>
              </a:solidFill>
            </a:endParaRPr>
          </a:p>
        </p:txBody>
      </p:sp>
      <p:sp>
        <p:nvSpPr>
          <p:cNvPr id="4" name="Content Placeholder 3"/>
          <p:cNvSpPr>
            <a:spLocks noGrp="1"/>
          </p:cNvSpPr>
          <p:nvPr>
            <p:ph sz="half" idx="1"/>
          </p:nvPr>
        </p:nvSpPr>
        <p:spPr/>
        <p:txBody>
          <a:bodyPr>
            <a:normAutofit lnSpcReduction="10000"/>
          </a:bodyPr>
          <a:lstStyle/>
          <a:p>
            <a:r>
              <a:rPr lang="en-IN" b="1" dirty="0"/>
              <a:t>Automotive</a:t>
            </a:r>
            <a:r>
              <a:rPr lang="en-IN" b="1" dirty="0" smtClean="0"/>
              <a:t>:</a:t>
            </a:r>
            <a:endParaRPr lang="en-IN" b="1" dirty="0"/>
          </a:p>
          <a:p>
            <a:pPr lvl="1"/>
            <a:r>
              <a:rPr lang="en-IN" dirty="0"/>
              <a:t>Engine management systems</a:t>
            </a:r>
          </a:p>
          <a:p>
            <a:pPr lvl="1"/>
            <a:r>
              <a:rPr lang="en-IN" dirty="0"/>
              <a:t>Infotainment systems</a:t>
            </a:r>
          </a:p>
          <a:p>
            <a:pPr lvl="1"/>
            <a:r>
              <a:rPr lang="en-IN" dirty="0"/>
              <a:t>Advanced driver-assistance systems (ADAS)</a:t>
            </a:r>
          </a:p>
          <a:p>
            <a:pPr lvl="1"/>
            <a:r>
              <a:rPr lang="en-IN" dirty="0"/>
              <a:t>Connected car </a:t>
            </a:r>
            <a:r>
              <a:rPr lang="en-IN" dirty="0" smtClean="0"/>
              <a:t>technologies</a:t>
            </a:r>
          </a:p>
          <a:p>
            <a:pPr lvl="1"/>
            <a:endParaRPr lang="en-IN" dirty="0"/>
          </a:p>
          <a:p>
            <a:r>
              <a:rPr lang="en-IN" b="1" dirty="0"/>
              <a:t>Consumer Electronics</a:t>
            </a:r>
            <a:r>
              <a:rPr lang="en-IN" dirty="0" smtClean="0"/>
              <a:t>:</a:t>
            </a:r>
            <a:endParaRPr lang="en-IN" dirty="0"/>
          </a:p>
          <a:p>
            <a:pPr lvl="1"/>
            <a:r>
              <a:rPr lang="en-IN" dirty="0"/>
              <a:t>Smart home automation</a:t>
            </a:r>
          </a:p>
          <a:p>
            <a:pPr lvl="1"/>
            <a:r>
              <a:rPr lang="en-IN" dirty="0"/>
              <a:t>Wearable devices</a:t>
            </a:r>
          </a:p>
          <a:p>
            <a:pPr lvl="1"/>
            <a:r>
              <a:rPr lang="en-IN" dirty="0"/>
              <a:t>Gaming consoles</a:t>
            </a:r>
          </a:p>
          <a:p>
            <a:pPr lvl="1"/>
            <a:r>
              <a:rPr lang="en-IN" dirty="0"/>
              <a:t>Home entertainment systems</a:t>
            </a:r>
          </a:p>
          <a:p>
            <a:endParaRPr lang="en-IN" dirty="0"/>
          </a:p>
        </p:txBody>
      </p:sp>
      <p:sp>
        <p:nvSpPr>
          <p:cNvPr id="5" name="Content Placeholder 4"/>
          <p:cNvSpPr>
            <a:spLocks noGrp="1"/>
          </p:cNvSpPr>
          <p:nvPr>
            <p:ph sz="half" idx="2"/>
          </p:nvPr>
        </p:nvSpPr>
        <p:spPr/>
        <p:txBody>
          <a:bodyPr>
            <a:normAutofit lnSpcReduction="10000"/>
          </a:bodyPr>
          <a:lstStyle/>
          <a:p>
            <a:r>
              <a:rPr lang="en-IN" b="1" dirty="0"/>
              <a:t>Industrial Automation</a:t>
            </a:r>
            <a:r>
              <a:rPr lang="en-IN" b="1" dirty="0" smtClean="0"/>
              <a:t>:</a:t>
            </a:r>
          </a:p>
          <a:p>
            <a:pPr lvl="1"/>
            <a:r>
              <a:rPr lang="en-IN" dirty="0" smtClean="0"/>
              <a:t>Programmable </a:t>
            </a:r>
            <a:r>
              <a:rPr lang="en-IN" dirty="0"/>
              <a:t>logic controllers (PLCs)</a:t>
            </a:r>
          </a:p>
          <a:p>
            <a:pPr lvl="1"/>
            <a:r>
              <a:rPr lang="en-IN" dirty="0"/>
              <a:t>Robotics systems</a:t>
            </a:r>
          </a:p>
          <a:p>
            <a:pPr lvl="1"/>
            <a:r>
              <a:rPr lang="en-IN" dirty="0"/>
              <a:t>Process control systems</a:t>
            </a:r>
          </a:p>
          <a:p>
            <a:pPr lvl="1"/>
            <a:r>
              <a:rPr lang="en-IN" dirty="0"/>
              <a:t>Machine vision </a:t>
            </a:r>
            <a:r>
              <a:rPr lang="en-IN" dirty="0" smtClean="0"/>
              <a:t>systems</a:t>
            </a:r>
          </a:p>
          <a:p>
            <a:pPr lvl="1"/>
            <a:endParaRPr lang="en-IN" dirty="0"/>
          </a:p>
          <a:p>
            <a:r>
              <a:rPr lang="en-IN" b="1" dirty="0"/>
              <a:t>Healthcare</a:t>
            </a:r>
            <a:r>
              <a:rPr lang="en-IN" b="1" dirty="0" smtClean="0"/>
              <a:t>:</a:t>
            </a:r>
            <a:endParaRPr lang="en-IN" b="1" dirty="0"/>
          </a:p>
          <a:p>
            <a:pPr lvl="1"/>
            <a:r>
              <a:rPr lang="en-IN" dirty="0"/>
              <a:t>Medical imaging devices</a:t>
            </a:r>
          </a:p>
          <a:p>
            <a:pPr lvl="1"/>
            <a:r>
              <a:rPr lang="en-IN" dirty="0"/>
              <a:t>Patient monitoring systems</a:t>
            </a:r>
          </a:p>
          <a:p>
            <a:pPr lvl="1"/>
            <a:r>
              <a:rPr lang="en-IN" dirty="0"/>
              <a:t>Drug delivery systems</a:t>
            </a:r>
          </a:p>
          <a:p>
            <a:pPr lvl="1"/>
            <a:r>
              <a:rPr lang="en-IN" dirty="0"/>
              <a:t>Prosthetic devices</a:t>
            </a:r>
          </a:p>
          <a:p>
            <a:endParaRPr lang="en-IN" dirty="0"/>
          </a:p>
        </p:txBody>
      </p:sp>
      <p:sp>
        <p:nvSpPr>
          <p:cNvPr id="3" name="Footer Placeholder 2"/>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590821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Temperature Sensing:</a:t>
            </a:r>
            <a:endParaRPr lang="en-IN" dirty="0"/>
          </a:p>
        </p:txBody>
      </p:sp>
      <p:sp>
        <p:nvSpPr>
          <p:cNvPr id="3" name="Content Placeholder 2"/>
          <p:cNvSpPr>
            <a:spLocks noGrp="1"/>
          </p:cNvSpPr>
          <p:nvPr>
            <p:ph idx="1"/>
          </p:nvPr>
        </p:nvSpPr>
        <p:spPr/>
        <p:txBody>
          <a:bodyPr/>
          <a:lstStyle/>
          <a:p>
            <a:pPr algn="just"/>
            <a:r>
              <a:rPr lang="en-US" dirty="0"/>
              <a:t>The temperature sensing element in the DHT11 is a thermistor—a type of resistor whose resistance changes with temperature. </a:t>
            </a:r>
            <a:endParaRPr lang="en-US" dirty="0" smtClean="0"/>
          </a:p>
          <a:p>
            <a:pPr algn="just"/>
            <a:r>
              <a:rPr lang="en-US" dirty="0" smtClean="0"/>
              <a:t>The </a:t>
            </a:r>
            <a:r>
              <a:rPr lang="en-US" dirty="0"/>
              <a:t>thermistor's resistance decreases as the temperature increases and vice versa. </a:t>
            </a:r>
            <a:endParaRPr lang="en-US" dirty="0" smtClean="0"/>
          </a:p>
          <a:p>
            <a:pPr algn="just"/>
            <a:r>
              <a:rPr lang="en-US" dirty="0" smtClean="0"/>
              <a:t>The </a:t>
            </a:r>
            <a:r>
              <a:rPr lang="en-US" dirty="0"/>
              <a:t>sensor circuitry measures this resistance change and converts it into a digital temperature value.</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80</a:t>
            </a:fld>
            <a:endParaRPr lang="en-US" dirty="0"/>
          </a:p>
        </p:txBody>
      </p:sp>
    </p:spTree>
    <p:extLst>
      <p:ext uri="{BB962C8B-B14F-4D97-AF65-F5344CB8AC3E}">
        <p14:creationId xmlns:p14="http://schemas.microsoft.com/office/powerpoint/2010/main" val="31339309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t>Signal Processing and Communication:</a:t>
            </a:r>
            <a:endParaRPr lang="en-IN" sz="3600" dirty="0"/>
          </a:p>
        </p:txBody>
      </p:sp>
      <p:sp>
        <p:nvSpPr>
          <p:cNvPr id="3" name="Content Placeholder 2"/>
          <p:cNvSpPr>
            <a:spLocks noGrp="1"/>
          </p:cNvSpPr>
          <p:nvPr>
            <p:ph idx="1"/>
          </p:nvPr>
        </p:nvSpPr>
        <p:spPr/>
        <p:txBody>
          <a:bodyPr/>
          <a:lstStyle/>
          <a:p>
            <a:pPr algn="just"/>
            <a:r>
              <a:rPr lang="en-US" dirty="0"/>
              <a:t>The DHT11 sensor has an integrated microcontroller that processes the signals from the humidity and temperature sensing elements. </a:t>
            </a:r>
            <a:endParaRPr lang="en-US" dirty="0" smtClean="0"/>
          </a:p>
          <a:p>
            <a:pPr algn="just"/>
            <a:r>
              <a:rPr lang="en-US" dirty="0" smtClean="0"/>
              <a:t>It </a:t>
            </a:r>
            <a:r>
              <a:rPr lang="en-US" dirty="0"/>
              <a:t>converts the analog sensor outputs into digital values, and these values are then packaged into a simple digital signal format.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81</a:t>
            </a:fld>
            <a:endParaRPr lang="en-US" dirty="0"/>
          </a:p>
        </p:txBody>
      </p:sp>
    </p:spTree>
    <p:extLst>
      <p:ext uri="{BB962C8B-B14F-4D97-AF65-F5344CB8AC3E}">
        <p14:creationId xmlns:p14="http://schemas.microsoft.com/office/powerpoint/2010/main" val="31181708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Timing and Data Format:</a:t>
            </a:r>
            <a:endParaRPr lang="en-IN" dirty="0"/>
          </a:p>
        </p:txBody>
      </p:sp>
      <p:sp>
        <p:nvSpPr>
          <p:cNvPr id="3" name="Content Placeholder 2"/>
          <p:cNvSpPr>
            <a:spLocks noGrp="1"/>
          </p:cNvSpPr>
          <p:nvPr>
            <p:ph idx="1"/>
          </p:nvPr>
        </p:nvSpPr>
        <p:spPr>
          <a:xfrm>
            <a:off x="1104293" y="1549336"/>
            <a:ext cx="8946541" cy="4195481"/>
          </a:xfrm>
        </p:spPr>
        <p:txBody>
          <a:bodyPr/>
          <a:lstStyle/>
          <a:p>
            <a:pPr algn="just"/>
            <a:r>
              <a:rPr lang="en-US" dirty="0"/>
              <a:t>The DHT11 sensor sends data in a specific format: it starts by sending a low-to-high signal to signal the beginning of data transmission. </a:t>
            </a:r>
            <a:endParaRPr lang="en-US" dirty="0" smtClean="0"/>
          </a:p>
          <a:p>
            <a:pPr algn="just"/>
            <a:r>
              <a:rPr lang="en-US" dirty="0" smtClean="0"/>
              <a:t>It </a:t>
            </a:r>
            <a:r>
              <a:rPr lang="en-US" dirty="0"/>
              <a:t>then sends 40 bits of data (8 bits for integral humidity, 8 bits for decimal humidity, 8 bits for integral temperature, 8 bits for decimal temperature, and 8 bits for the checksum).</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82</a:t>
            </a:fld>
            <a:endParaRPr lang="en-US" dirty="0"/>
          </a:p>
        </p:txBody>
      </p:sp>
      <p:pic>
        <p:nvPicPr>
          <p:cNvPr id="6" name="Picture 5"/>
          <p:cNvPicPr>
            <a:picLocks noChangeAspect="1"/>
          </p:cNvPicPr>
          <p:nvPr/>
        </p:nvPicPr>
        <p:blipFill>
          <a:blip r:embed="rId2"/>
          <a:stretch>
            <a:fillRect/>
          </a:stretch>
        </p:blipFill>
        <p:spPr>
          <a:xfrm>
            <a:off x="1238979" y="3377697"/>
            <a:ext cx="8811855" cy="3019846"/>
          </a:xfrm>
          <a:prstGeom prst="rect">
            <a:avLst/>
          </a:prstGeom>
        </p:spPr>
      </p:pic>
    </p:spTree>
    <p:extLst>
      <p:ext uri="{BB962C8B-B14F-4D97-AF65-F5344CB8AC3E}">
        <p14:creationId xmlns:p14="http://schemas.microsoft.com/office/powerpoint/2010/main" val="4314258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of data received</a:t>
            </a:r>
            <a:endParaRPr lang="en-IN" dirty="0"/>
          </a:p>
        </p:txBody>
      </p:sp>
      <p:sp>
        <p:nvSpPr>
          <p:cNvPr id="3" name="Content Placeholder 2"/>
          <p:cNvSpPr>
            <a:spLocks noGrp="1"/>
          </p:cNvSpPr>
          <p:nvPr>
            <p:ph idx="1"/>
          </p:nvPr>
        </p:nvSpPr>
        <p:spPr/>
        <p:txBody>
          <a:bodyPr/>
          <a:lstStyle/>
          <a:p>
            <a:pPr algn="just"/>
            <a:r>
              <a:rPr lang="en-US" dirty="0"/>
              <a:t>In order to check whether the received data is correct or not, we need to perform a small calculation. </a:t>
            </a:r>
            <a:endParaRPr lang="en-US" dirty="0" smtClean="0"/>
          </a:p>
          <a:p>
            <a:pPr algn="just"/>
            <a:r>
              <a:rPr lang="en-US" dirty="0" smtClean="0"/>
              <a:t>Add </a:t>
            </a:r>
            <a:r>
              <a:rPr lang="en-US" dirty="0"/>
              <a:t>all the integral and decimals values of RH and Temperature and check whether the sum is equal to the checksum value i.e. the last 8 – bit data</a:t>
            </a:r>
            <a:r>
              <a:rPr lang="en-US" dirty="0" smtClean="0"/>
              <a:t>.</a:t>
            </a:r>
          </a:p>
          <a:p>
            <a:pPr algn="just"/>
            <a:endParaRPr lang="en-US" dirty="0"/>
          </a:p>
          <a:p>
            <a:pPr algn="just"/>
            <a:endParaRPr lang="en-US" dirty="0" smtClean="0"/>
          </a:p>
          <a:p>
            <a:pPr algn="just"/>
            <a:r>
              <a:rPr lang="en-US" dirty="0"/>
              <a:t>This value is same as checksum and hence the received data is valid. </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83</a:t>
            </a:fld>
            <a:endParaRPr lang="en-US" dirty="0"/>
          </a:p>
        </p:txBody>
      </p:sp>
      <p:pic>
        <p:nvPicPr>
          <p:cNvPr id="6" name="Picture 5"/>
          <p:cNvPicPr>
            <a:picLocks noChangeAspect="1"/>
          </p:cNvPicPr>
          <p:nvPr/>
        </p:nvPicPr>
        <p:blipFill>
          <a:blip r:embed="rId2"/>
          <a:stretch>
            <a:fillRect/>
          </a:stretch>
        </p:blipFill>
        <p:spPr>
          <a:xfrm>
            <a:off x="2337004" y="3970693"/>
            <a:ext cx="6268289" cy="468783"/>
          </a:xfrm>
          <a:prstGeom prst="rect">
            <a:avLst/>
          </a:prstGeom>
        </p:spPr>
      </p:pic>
    </p:spTree>
    <p:extLst>
      <p:ext uri="{BB962C8B-B14F-4D97-AF65-F5344CB8AC3E}">
        <p14:creationId xmlns:p14="http://schemas.microsoft.com/office/powerpoint/2010/main" val="40611780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a:t>Now to get the RH and Temperature values, just convert the binary data to decimal data.</a:t>
            </a:r>
          </a:p>
          <a:p>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84</a:t>
            </a:fld>
            <a:endParaRPr lang="en-US" dirty="0"/>
          </a:p>
        </p:txBody>
      </p:sp>
      <p:pic>
        <p:nvPicPr>
          <p:cNvPr id="6" name="Picture 5"/>
          <p:cNvPicPr>
            <a:picLocks noChangeAspect="1"/>
          </p:cNvPicPr>
          <p:nvPr/>
        </p:nvPicPr>
        <p:blipFill>
          <a:blip r:embed="rId2"/>
          <a:stretch>
            <a:fillRect/>
          </a:stretch>
        </p:blipFill>
        <p:spPr>
          <a:xfrm>
            <a:off x="2712291" y="3121236"/>
            <a:ext cx="5326775" cy="1318242"/>
          </a:xfrm>
          <a:prstGeom prst="rect">
            <a:avLst/>
          </a:prstGeom>
        </p:spPr>
      </p:pic>
    </p:spTree>
    <p:extLst>
      <p:ext uri="{BB962C8B-B14F-4D97-AF65-F5344CB8AC3E}">
        <p14:creationId xmlns:p14="http://schemas.microsoft.com/office/powerpoint/2010/main" val="12454986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Digital Output:</a:t>
            </a:r>
            <a:endParaRPr lang="en-IN" dirty="0"/>
          </a:p>
        </p:txBody>
      </p:sp>
      <p:sp>
        <p:nvSpPr>
          <p:cNvPr id="3" name="Content Placeholder 2"/>
          <p:cNvSpPr>
            <a:spLocks noGrp="1"/>
          </p:cNvSpPr>
          <p:nvPr>
            <p:ph idx="1"/>
          </p:nvPr>
        </p:nvSpPr>
        <p:spPr/>
        <p:txBody>
          <a:bodyPr/>
          <a:lstStyle/>
          <a:p>
            <a:pPr algn="just"/>
            <a:r>
              <a:rPr lang="en-US" dirty="0"/>
              <a:t>The DHT11 sensor communicates with the outside world using a single-wire digital communication protocol. </a:t>
            </a:r>
            <a:endParaRPr lang="en-US" dirty="0" smtClean="0"/>
          </a:p>
          <a:p>
            <a:pPr algn="just"/>
            <a:r>
              <a:rPr lang="en-US" dirty="0" smtClean="0"/>
              <a:t>It </a:t>
            </a:r>
            <a:r>
              <a:rPr lang="en-US" dirty="0"/>
              <a:t>sends out a series of pulses to transmit data. Each bit of data is represented by the duration of a specific pulse.</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85</a:t>
            </a:fld>
            <a:endParaRPr lang="en-US" dirty="0"/>
          </a:p>
        </p:txBody>
      </p:sp>
    </p:spTree>
    <p:extLst>
      <p:ext uri="{BB962C8B-B14F-4D97-AF65-F5344CB8AC3E}">
        <p14:creationId xmlns:p14="http://schemas.microsoft.com/office/powerpoint/2010/main" val="19001592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br>
              <a:rPr lang="en-US" dirty="0"/>
            </a:br>
            <a:endParaRPr lang="en-IN" dirty="0"/>
          </a:p>
        </p:txBody>
      </p:sp>
      <p:sp>
        <p:nvSpPr>
          <p:cNvPr id="3" name="Content Placeholder 2"/>
          <p:cNvSpPr>
            <a:spLocks noGrp="1"/>
          </p:cNvSpPr>
          <p:nvPr>
            <p:ph idx="1"/>
          </p:nvPr>
        </p:nvSpPr>
        <p:spPr/>
        <p:txBody>
          <a:bodyPr/>
          <a:lstStyle/>
          <a:p>
            <a:endParaRPr lang="en-US" dirty="0"/>
          </a:p>
          <a:p>
            <a:r>
              <a:rPr lang="en-US" dirty="0"/>
              <a:t>AND: &amp;&amp;</a:t>
            </a:r>
          </a:p>
          <a:p>
            <a:r>
              <a:rPr lang="en-US" dirty="0"/>
              <a:t>OR: ||</a:t>
            </a:r>
          </a:p>
          <a:p>
            <a:r>
              <a:rPr lang="en-US" dirty="0"/>
              <a:t>NOT: !</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86</a:t>
            </a:fld>
            <a:endParaRPr lang="en-US" dirty="0"/>
          </a:p>
        </p:txBody>
      </p:sp>
    </p:spTree>
    <p:extLst>
      <p:ext uri="{BB962C8B-B14F-4D97-AF65-F5344CB8AC3E}">
        <p14:creationId xmlns:p14="http://schemas.microsoft.com/office/powerpoint/2010/main" val="24135164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6111" y="452718"/>
            <a:ext cx="9404723" cy="792986"/>
          </a:xfrm>
        </p:spPr>
        <p:txBody>
          <a:bodyPr/>
          <a:lstStyle/>
          <a:p>
            <a:r>
              <a:rPr lang="en-IN" dirty="0"/>
              <a:t>Temperature Alert System</a:t>
            </a:r>
          </a:p>
        </p:txBody>
      </p:sp>
      <p:sp>
        <p:nvSpPr>
          <p:cNvPr id="3" name="Content Placeholder 2"/>
          <p:cNvSpPr>
            <a:spLocks noGrp="1"/>
          </p:cNvSpPr>
          <p:nvPr>
            <p:ph sz="half" idx="1"/>
          </p:nvPr>
        </p:nvSpPr>
        <p:spPr>
          <a:xfrm>
            <a:off x="1103312" y="1351723"/>
            <a:ext cx="4396339" cy="4904616"/>
          </a:xfrm>
        </p:spPr>
        <p:txBody>
          <a:bodyPr>
            <a:normAutofit fontScale="70000" lnSpcReduction="20000"/>
          </a:bodyPr>
          <a:lstStyle/>
          <a:p>
            <a:pPr marL="0" indent="0">
              <a:buNone/>
            </a:pPr>
            <a:r>
              <a:rPr lang="en-IN" dirty="0" err="1"/>
              <a:t>const</a:t>
            </a:r>
            <a:r>
              <a:rPr lang="en-IN" dirty="0"/>
              <a:t> </a:t>
            </a:r>
            <a:r>
              <a:rPr lang="en-IN" dirty="0" err="1"/>
              <a:t>int</a:t>
            </a:r>
            <a:r>
              <a:rPr lang="en-IN" dirty="0"/>
              <a:t> </a:t>
            </a:r>
            <a:r>
              <a:rPr lang="en-IN" dirty="0" err="1"/>
              <a:t>temperatureThreshold</a:t>
            </a:r>
            <a:r>
              <a:rPr lang="en-IN" dirty="0"/>
              <a:t> = 30;</a:t>
            </a:r>
          </a:p>
          <a:p>
            <a:pPr marL="0" indent="0">
              <a:buNone/>
            </a:pPr>
            <a:r>
              <a:rPr lang="en-IN" dirty="0" err="1"/>
              <a:t>const</a:t>
            </a:r>
            <a:r>
              <a:rPr lang="en-IN" dirty="0"/>
              <a:t> </a:t>
            </a:r>
            <a:r>
              <a:rPr lang="en-IN" dirty="0" err="1"/>
              <a:t>int</a:t>
            </a:r>
            <a:r>
              <a:rPr lang="en-IN" dirty="0"/>
              <a:t> </a:t>
            </a:r>
            <a:r>
              <a:rPr lang="en-IN" dirty="0" err="1"/>
              <a:t>fanPin</a:t>
            </a:r>
            <a:r>
              <a:rPr lang="en-IN" dirty="0"/>
              <a:t> = 9;</a:t>
            </a:r>
          </a:p>
          <a:p>
            <a:pPr marL="0" indent="0">
              <a:buNone/>
            </a:pPr>
            <a:r>
              <a:rPr lang="en-IN" dirty="0" err="1"/>
              <a:t>const</a:t>
            </a:r>
            <a:r>
              <a:rPr lang="en-IN" dirty="0"/>
              <a:t> </a:t>
            </a:r>
            <a:r>
              <a:rPr lang="en-IN" dirty="0" err="1"/>
              <a:t>int</a:t>
            </a:r>
            <a:r>
              <a:rPr lang="en-IN" dirty="0"/>
              <a:t> </a:t>
            </a:r>
            <a:r>
              <a:rPr lang="en-IN" dirty="0" err="1"/>
              <a:t>buzzerPin</a:t>
            </a:r>
            <a:r>
              <a:rPr lang="en-IN" dirty="0"/>
              <a:t> = 10</a:t>
            </a:r>
            <a:r>
              <a:rPr lang="en-IN" dirty="0" smtClean="0"/>
              <a:t>;</a:t>
            </a:r>
            <a:endParaRPr lang="en-IN" dirty="0"/>
          </a:p>
          <a:p>
            <a:pPr marL="0" indent="0">
              <a:buNone/>
            </a:pPr>
            <a:r>
              <a:rPr lang="en-IN" dirty="0"/>
              <a:t>void setup() {</a:t>
            </a:r>
          </a:p>
          <a:p>
            <a:pPr marL="0" indent="0">
              <a:buNone/>
            </a:pPr>
            <a:r>
              <a:rPr lang="en-IN" dirty="0"/>
              <a:t>  </a:t>
            </a:r>
            <a:r>
              <a:rPr lang="en-IN" dirty="0" err="1"/>
              <a:t>pinMode</a:t>
            </a:r>
            <a:r>
              <a:rPr lang="en-IN" dirty="0"/>
              <a:t>(</a:t>
            </a:r>
            <a:r>
              <a:rPr lang="en-IN" dirty="0" err="1"/>
              <a:t>fanPin</a:t>
            </a:r>
            <a:r>
              <a:rPr lang="en-IN" dirty="0"/>
              <a:t>, OUTPUT);</a:t>
            </a:r>
          </a:p>
          <a:p>
            <a:pPr marL="0" indent="0">
              <a:buNone/>
            </a:pPr>
            <a:r>
              <a:rPr lang="en-IN" dirty="0"/>
              <a:t>  </a:t>
            </a:r>
            <a:r>
              <a:rPr lang="en-IN" dirty="0" err="1"/>
              <a:t>pinMode</a:t>
            </a:r>
            <a:r>
              <a:rPr lang="en-IN" dirty="0"/>
              <a:t>(</a:t>
            </a:r>
            <a:r>
              <a:rPr lang="en-IN" dirty="0" err="1"/>
              <a:t>buzzerPin</a:t>
            </a:r>
            <a:r>
              <a:rPr lang="en-IN" dirty="0"/>
              <a:t>, OUTPUT);</a:t>
            </a:r>
          </a:p>
          <a:p>
            <a:pPr marL="0" indent="0">
              <a:buNone/>
            </a:pPr>
            <a:r>
              <a:rPr lang="en-IN" dirty="0"/>
              <a:t>  </a:t>
            </a:r>
            <a:r>
              <a:rPr lang="en-IN" dirty="0" err="1"/>
              <a:t>Serial.begin</a:t>
            </a:r>
            <a:r>
              <a:rPr lang="en-IN" dirty="0"/>
              <a:t>(9600);</a:t>
            </a:r>
          </a:p>
          <a:p>
            <a:pPr marL="0" indent="0">
              <a:buNone/>
            </a:pPr>
            <a:r>
              <a:rPr lang="en-IN" dirty="0" smtClean="0"/>
              <a:t>}</a:t>
            </a:r>
            <a:endParaRPr lang="en-IN" dirty="0"/>
          </a:p>
          <a:p>
            <a:pPr marL="0" indent="0">
              <a:buNone/>
            </a:pPr>
            <a:r>
              <a:rPr lang="en-IN" dirty="0"/>
              <a:t>void loop() {</a:t>
            </a:r>
          </a:p>
          <a:p>
            <a:pPr marL="0" indent="0">
              <a:buNone/>
            </a:pPr>
            <a:r>
              <a:rPr lang="en-IN" dirty="0"/>
              <a:t>  </a:t>
            </a:r>
            <a:r>
              <a:rPr lang="en-IN" dirty="0" err="1"/>
              <a:t>int</a:t>
            </a:r>
            <a:r>
              <a:rPr lang="en-IN" dirty="0"/>
              <a:t> temperature = </a:t>
            </a:r>
            <a:r>
              <a:rPr lang="en-IN" dirty="0" err="1"/>
              <a:t>readTemperature</a:t>
            </a:r>
            <a:r>
              <a:rPr lang="en-IN" dirty="0" smtClean="0"/>
              <a:t>();</a:t>
            </a:r>
            <a:endParaRPr lang="en-IN" dirty="0"/>
          </a:p>
          <a:p>
            <a:pPr marL="0" indent="0">
              <a:buNone/>
            </a:pPr>
            <a:r>
              <a:rPr lang="en-IN" dirty="0"/>
              <a:t>  if (temperature &gt; </a:t>
            </a:r>
            <a:r>
              <a:rPr lang="en-IN" dirty="0" err="1"/>
              <a:t>temperatureThreshold</a:t>
            </a:r>
            <a:r>
              <a:rPr lang="en-IN" dirty="0"/>
              <a:t> &amp;&amp; temperature &lt; 100</a:t>
            </a:r>
            <a:r>
              <a:rPr lang="en-IN" dirty="0" smtClean="0"/>
              <a:t>)</a:t>
            </a:r>
          </a:p>
          <a:p>
            <a:pPr marL="0" indent="0">
              <a:buNone/>
            </a:pPr>
            <a:r>
              <a:rPr lang="en-IN" dirty="0" smtClean="0"/>
              <a:t> </a:t>
            </a:r>
            <a:r>
              <a:rPr lang="en-IN" dirty="0"/>
              <a:t>{</a:t>
            </a:r>
          </a:p>
          <a:p>
            <a:pPr marL="0" indent="0">
              <a:buNone/>
            </a:pPr>
            <a:r>
              <a:rPr lang="en-IN" dirty="0"/>
              <a:t>    </a:t>
            </a:r>
            <a:r>
              <a:rPr lang="en-IN" dirty="0" err="1"/>
              <a:t>digitalWrite</a:t>
            </a:r>
            <a:r>
              <a:rPr lang="en-IN" dirty="0"/>
              <a:t>(</a:t>
            </a:r>
            <a:r>
              <a:rPr lang="en-IN" dirty="0" err="1"/>
              <a:t>fanPin</a:t>
            </a:r>
            <a:r>
              <a:rPr lang="en-IN" dirty="0"/>
              <a:t>, HIGH);</a:t>
            </a:r>
          </a:p>
          <a:p>
            <a:pPr marL="0" indent="0">
              <a:buNone/>
            </a:pPr>
            <a:r>
              <a:rPr lang="en-IN" dirty="0"/>
              <a:t>    </a:t>
            </a:r>
            <a:r>
              <a:rPr lang="en-IN" dirty="0" err="1"/>
              <a:t>digitalWrite</a:t>
            </a:r>
            <a:r>
              <a:rPr lang="en-IN" dirty="0"/>
              <a:t>(</a:t>
            </a:r>
            <a:r>
              <a:rPr lang="en-IN" dirty="0" err="1"/>
              <a:t>buzzerPin</a:t>
            </a:r>
            <a:r>
              <a:rPr lang="en-IN" dirty="0"/>
              <a:t>, HIGH);</a:t>
            </a:r>
          </a:p>
          <a:p>
            <a:pPr marL="0" indent="0">
              <a:buNone/>
            </a:pPr>
            <a:r>
              <a:rPr lang="en-IN" dirty="0"/>
              <a:t>    </a:t>
            </a:r>
            <a:r>
              <a:rPr lang="en-IN" dirty="0" err="1"/>
              <a:t>Serial.println</a:t>
            </a:r>
            <a:r>
              <a:rPr lang="en-IN" dirty="0"/>
              <a:t>("Temperature is too high! Cooling and sounding the alarm.");</a:t>
            </a:r>
          </a:p>
          <a:p>
            <a:pPr marL="0" indent="0">
              <a:buNone/>
            </a:pPr>
            <a:r>
              <a:rPr lang="en-IN" dirty="0"/>
              <a:t>  </a:t>
            </a:r>
            <a:r>
              <a:rPr lang="en-IN" dirty="0" smtClean="0"/>
              <a:t>}</a:t>
            </a:r>
            <a:endParaRPr lang="en-IN" dirty="0"/>
          </a:p>
        </p:txBody>
      </p:sp>
      <p:sp>
        <p:nvSpPr>
          <p:cNvPr id="7" name="Content Placeholder 6"/>
          <p:cNvSpPr>
            <a:spLocks noGrp="1"/>
          </p:cNvSpPr>
          <p:nvPr>
            <p:ph sz="half" idx="2"/>
          </p:nvPr>
        </p:nvSpPr>
        <p:spPr>
          <a:xfrm>
            <a:off x="5654493" y="1351724"/>
            <a:ext cx="4396341" cy="4904614"/>
          </a:xfrm>
        </p:spPr>
        <p:txBody>
          <a:bodyPr>
            <a:normAutofit fontScale="70000" lnSpcReduction="20000"/>
          </a:bodyPr>
          <a:lstStyle/>
          <a:p>
            <a:pPr marL="0" indent="0">
              <a:buNone/>
            </a:pPr>
            <a:r>
              <a:rPr lang="en-IN" dirty="0"/>
              <a:t>else </a:t>
            </a:r>
            <a:endParaRPr lang="en-IN" dirty="0" smtClean="0"/>
          </a:p>
          <a:p>
            <a:pPr marL="0" indent="0">
              <a:buNone/>
            </a:pPr>
            <a:r>
              <a:rPr lang="en-IN" dirty="0" smtClean="0"/>
              <a:t>{</a:t>
            </a:r>
          </a:p>
          <a:p>
            <a:pPr marL="0" indent="0">
              <a:buNone/>
            </a:pPr>
            <a:r>
              <a:rPr lang="en-IN" dirty="0" err="1" smtClean="0"/>
              <a:t>digitalWrite</a:t>
            </a:r>
            <a:r>
              <a:rPr lang="en-IN" dirty="0" smtClean="0"/>
              <a:t>(</a:t>
            </a:r>
            <a:r>
              <a:rPr lang="en-IN" dirty="0" err="1" smtClean="0"/>
              <a:t>fanPin</a:t>
            </a:r>
            <a:r>
              <a:rPr lang="en-IN" dirty="0"/>
              <a:t>, LOW);</a:t>
            </a:r>
          </a:p>
          <a:p>
            <a:pPr marL="0" indent="0">
              <a:buNone/>
            </a:pPr>
            <a:r>
              <a:rPr lang="en-IN" dirty="0"/>
              <a:t>    </a:t>
            </a:r>
            <a:r>
              <a:rPr lang="en-IN" dirty="0" err="1"/>
              <a:t>digitalWrite</a:t>
            </a:r>
            <a:r>
              <a:rPr lang="en-IN" dirty="0"/>
              <a:t>(</a:t>
            </a:r>
            <a:r>
              <a:rPr lang="en-IN" dirty="0" err="1"/>
              <a:t>buzzerPin</a:t>
            </a:r>
            <a:r>
              <a:rPr lang="en-IN" dirty="0"/>
              <a:t>, LOW);</a:t>
            </a:r>
          </a:p>
          <a:p>
            <a:pPr marL="0" indent="0">
              <a:buNone/>
            </a:pPr>
            <a:r>
              <a:rPr lang="en-IN" dirty="0"/>
              <a:t>  }</a:t>
            </a:r>
          </a:p>
          <a:p>
            <a:pPr marL="0" indent="0">
              <a:buNone/>
            </a:pPr>
            <a:r>
              <a:rPr lang="en-IN" dirty="0"/>
              <a:t>  delay(1000); // Delay to avoid rapid checks</a:t>
            </a:r>
          </a:p>
          <a:p>
            <a:pPr marL="0" indent="0">
              <a:buNone/>
            </a:pPr>
            <a:r>
              <a:rPr lang="en-IN" dirty="0"/>
              <a:t>}</a:t>
            </a:r>
          </a:p>
          <a:p>
            <a:pPr marL="0" indent="0">
              <a:buNone/>
            </a:pPr>
            <a:r>
              <a:rPr lang="en-IN" dirty="0" err="1"/>
              <a:t>int</a:t>
            </a:r>
            <a:r>
              <a:rPr lang="en-IN" dirty="0"/>
              <a:t> </a:t>
            </a:r>
            <a:r>
              <a:rPr lang="en-IN" dirty="0" err="1"/>
              <a:t>readTemperature</a:t>
            </a:r>
            <a:r>
              <a:rPr lang="en-IN" dirty="0"/>
              <a:t>() {</a:t>
            </a:r>
          </a:p>
          <a:p>
            <a:pPr marL="0" indent="0">
              <a:buNone/>
            </a:pPr>
            <a:r>
              <a:rPr lang="en-IN" dirty="0"/>
              <a:t>  // Replace this function with your actual temperature reading code</a:t>
            </a:r>
          </a:p>
          <a:p>
            <a:pPr marL="0" indent="0">
              <a:buNone/>
            </a:pPr>
            <a:r>
              <a:rPr lang="en-IN" dirty="0"/>
              <a:t>  // For simplicity, we return a constant value here.</a:t>
            </a:r>
          </a:p>
          <a:p>
            <a:pPr marL="0" indent="0">
              <a:buNone/>
            </a:pPr>
            <a:r>
              <a:rPr lang="en-IN" dirty="0"/>
              <a:t>  return 25;</a:t>
            </a:r>
          </a:p>
          <a:p>
            <a:pPr marL="0" indent="0">
              <a:buNone/>
            </a:pPr>
            <a:r>
              <a:rPr lang="en-IN" dirty="0"/>
              <a:t>}</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87</a:t>
            </a:fld>
            <a:endParaRPr lang="en-US" dirty="0"/>
          </a:p>
        </p:txBody>
      </p:sp>
    </p:spTree>
    <p:extLst>
      <p:ext uri="{BB962C8B-B14F-4D97-AF65-F5344CB8AC3E}">
        <p14:creationId xmlns:p14="http://schemas.microsoft.com/office/powerpoint/2010/main" val="23270795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00926"/>
            <a:ext cx="9404723" cy="766482"/>
          </a:xfrm>
        </p:spPr>
        <p:txBody>
          <a:bodyPr/>
          <a:lstStyle/>
          <a:p>
            <a:r>
              <a:rPr lang="en-IN" dirty="0"/>
              <a:t>Password-Protected Access</a:t>
            </a:r>
          </a:p>
        </p:txBody>
      </p:sp>
      <p:sp>
        <p:nvSpPr>
          <p:cNvPr id="3" name="Content Placeholder 2"/>
          <p:cNvSpPr>
            <a:spLocks noGrp="1"/>
          </p:cNvSpPr>
          <p:nvPr>
            <p:ph sz="half" idx="1"/>
          </p:nvPr>
        </p:nvSpPr>
        <p:spPr>
          <a:xfrm>
            <a:off x="1103312" y="967408"/>
            <a:ext cx="4396339" cy="5288931"/>
          </a:xfrm>
        </p:spPr>
        <p:txBody>
          <a:bodyPr>
            <a:noAutofit/>
          </a:bodyPr>
          <a:lstStyle/>
          <a:p>
            <a:pPr marL="0" indent="0">
              <a:buNone/>
            </a:pPr>
            <a:r>
              <a:rPr lang="en-IN" sz="1200" dirty="0" err="1"/>
              <a:t>const</a:t>
            </a:r>
            <a:r>
              <a:rPr lang="en-IN" sz="1200" dirty="0"/>
              <a:t> </a:t>
            </a:r>
            <a:r>
              <a:rPr lang="en-IN" sz="1200" dirty="0" err="1"/>
              <a:t>int</a:t>
            </a:r>
            <a:r>
              <a:rPr lang="en-IN" sz="1200" dirty="0"/>
              <a:t> </a:t>
            </a:r>
            <a:r>
              <a:rPr lang="en-IN" sz="1200" dirty="0" err="1"/>
              <a:t>buttonPin</a:t>
            </a:r>
            <a:r>
              <a:rPr lang="en-IN" sz="1200" dirty="0"/>
              <a:t> = 2;</a:t>
            </a:r>
          </a:p>
          <a:p>
            <a:pPr marL="0" indent="0">
              <a:buNone/>
            </a:pPr>
            <a:r>
              <a:rPr lang="en-IN" sz="1200" dirty="0" err="1"/>
              <a:t>const</a:t>
            </a:r>
            <a:r>
              <a:rPr lang="en-IN" sz="1200" dirty="0"/>
              <a:t> </a:t>
            </a:r>
            <a:r>
              <a:rPr lang="en-IN" sz="1200" dirty="0" err="1"/>
              <a:t>int</a:t>
            </a:r>
            <a:r>
              <a:rPr lang="en-IN" sz="1200" dirty="0"/>
              <a:t> </a:t>
            </a:r>
            <a:r>
              <a:rPr lang="en-IN" sz="1200" dirty="0" err="1"/>
              <a:t>ledPin</a:t>
            </a:r>
            <a:r>
              <a:rPr lang="en-IN" sz="1200" dirty="0"/>
              <a:t> = 13;</a:t>
            </a:r>
          </a:p>
          <a:p>
            <a:pPr marL="0" indent="0">
              <a:buNone/>
            </a:pPr>
            <a:endParaRPr lang="en-IN" sz="1200" dirty="0"/>
          </a:p>
          <a:p>
            <a:pPr marL="0" indent="0">
              <a:buNone/>
            </a:pPr>
            <a:r>
              <a:rPr lang="en-IN" sz="1200" dirty="0" err="1"/>
              <a:t>const</a:t>
            </a:r>
            <a:r>
              <a:rPr lang="en-IN" sz="1200" dirty="0"/>
              <a:t> </a:t>
            </a:r>
            <a:r>
              <a:rPr lang="en-IN" sz="1200" dirty="0" err="1"/>
              <a:t>int</a:t>
            </a:r>
            <a:r>
              <a:rPr lang="en-IN" sz="1200" dirty="0"/>
              <a:t> </a:t>
            </a:r>
            <a:r>
              <a:rPr lang="en-IN" sz="1200" dirty="0" err="1"/>
              <a:t>correctPassword</a:t>
            </a:r>
            <a:r>
              <a:rPr lang="en-IN" sz="1200" dirty="0"/>
              <a:t> = 1234;</a:t>
            </a:r>
          </a:p>
          <a:p>
            <a:pPr marL="0" indent="0">
              <a:buNone/>
            </a:pPr>
            <a:r>
              <a:rPr lang="en-IN" sz="1200" dirty="0" err="1"/>
              <a:t>int</a:t>
            </a:r>
            <a:r>
              <a:rPr lang="en-IN" sz="1200" dirty="0"/>
              <a:t> </a:t>
            </a:r>
            <a:r>
              <a:rPr lang="en-IN" sz="1200" dirty="0" err="1"/>
              <a:t>enteredPassword</a:t>
            </a:r>
            <a:r>
              <a:rPr lang="en-IN" sz="1200" dirty="0"/>
              <a:t> = 0;</a:t>
            </a:r>
          </a:p>
          <a:p>
            <a:pPr marL="0" indent="0">
              <a:buNone/>
            </a:pPr>
            <a:endParaRPr lang="en-IN" sz="1200" dirty="0"/>
          </a:p>
          <a:p>
            <a:pPr marL="0" indent="0">
              <a:buNone/>
            </a:pPr>
            <a:r>
              <a:rPr lang="en-IN" sz="1200" dirty="0"/>
              <a:t>void setup() {</a:t>
            </a:r>
          </a:p>
          <a:p>
            <a:pPr marL="0" indent="0">
              <a:buNone/>
            </a:pPr>
            <a:r>
              <a:rPr lang="en-IN" sz="1200" dirty="0"/>
              <a:t>  </a:t>
            </a:r>
            <a:r>
              <a:rPr lang="en-IN" sz="1200" dirty="0" err="1"/>
              <a:t>pinMode</a:t>
            </a:r>
            <a:r>
              <a:rPr lang="en-IN" sz="1200" dirty="0"/>
              <a:t>(</a:t>
            </a:r>
            <a:r>
              <a:rPr lang="en-IN" sz="1200" dirty="0" err="1"/>
              <a:t>buttonPin</a:t>
            </a:r>
            <a:r>
              <a:rPr lang="en-IN" sz="1200" dirty="0"/>
              <a:t>, INPUT_PULLUP);</a:t>
            </a:r>
          </a:p>
          <a:p>
            <a:pPr marL="0" indent="0">
              <a:buNone/>
            </a:pPr>
            <a:r>
              <a:rPr lang="en-IN" sz="1200" dirty="0"/>
              <a:t>  </a:t>
            </a:r>
            <a:r>
              <a:rPr lang="en-IN" sz="1200" dirty="0" err="1"/>
              <a:t>pinMode</a:t>
            </a:r>
            <a:r>
              <a:rPr lang="en-IN" sz="1200" dirty="0"/>
              <a:t>(</a:t>
            </a:r>
            <a:r>
              <a:rPr lang="en-IN" sz="1200" dirty="0" err="1"/>
              <a:t>ledPin</a:t>
            </a:r>
            <a:r>
              <a:rPr lang="en-IN" sz="1200" dirty="0"/>
              <a:t>, OUTPUT);</a:t>
            </a:r>
          </a:p>
          <a:p>
            <a:pPr marL="0" indent="0">
              <a:buNone/>
            </a:pPr>
            <a:r>
              <a:rPr lang="en-IN" sz="1200" dirty="0"/>
              <a:t>  </a:t>
            </a:r>
            <a:r>
              <a:rPr lang="en-IN" sz="1200" dirty="0" err="1"/>
              <a:t>Serial.begin</a:t>
            </a:r>
            <a:r>
              <a:rPr lang="en-IN" sz="1200" dirty="0"/>
              <a:t>(9600);</a:t>
            </a:r>
          </a:p>
          <a:p>
            <a:pPr marL="0" indent="0">
              <a:buNone/>
            </a:pPr>
            <a:r>
              <a:rPr lang="en-IN" sz="1200" dirty="0"/>
              <a:t>}</a:t>
            </a:r>
          </a:p>
          <a:p>
            <a:pPr marL="0" indent="0">
              <a:buNone/>
            </a:pPr>
            <a:endParaRPr lang="en-IN" sz="1200" dirty="0"/>
          </a:p>
          <a:p>
            <a:pPr marL="0" indent="0">
              <a:buNone/>
            </a:pPr>
            <a:r>
              <a:rPr lang="en-IN" sz="1200" dirty="0" smtClean="0"/>
              <a:t>while </a:t>
            </a:r>
            <a:r>
              <a:rPr lang="en-IN" sz="1200" dirty="0"/>
              <a:t>(</a:t>
            </a:r>
            <a:r>
              <a:rPr lang="en-IN" sz="1200" dirty="0" err="1"/>
              <a:t>Serial.available</a:t>
            </a:r>
            <a:r>
              <a:rPr lang="en-IN" sz="1200" dirty="0"/>
              <a:t>() &lt; 4); // Wait for user input</a:t>
            </a:r>
          </a:p>
          <a:p>
            <a:pPr marL="0" indent="0">
              <a:buNone/>
            </a:pPr>
            <a:r>
              <a:rPr lang="en-IN" sz="1200" dirty="0"/>
              <a:t>  for (</a:t>
            </a:r>
            <a:r>
              <a:rPr lang="en-IN" sz="1200" dirty="0" err="1"/>
              <a:t>int</a:t>
            </a:r>
            <a:r>
              <a:rPr lang="en-IN" sz="1200" dirty="0"/>
              <a:t> </a:t>
            </a:r>
            <a:r>
              <a:rPr lang="en-IN" sz="1200" dirty="0" err="1"/>
              <a:t>i</a:t>
            </a:r>
            <a:r>
              <a:rPr lang="en-IN" sz="1200" dirty="0"/>
              <a:t> = 0; </a:t>
            </a:r>
            <a:r>
              <a:rPr lang="en-IN" sz="1200" dirty="0" err="1"/>
              <a:t>i</a:t>
            </a:r>
            <a:r>
              <a:rPr lang="en-IN" sz="1200" dirty="0"/>
              <a:t> &lt; 4; </a:t>
            </a:r>
            <a:r>
              <a:rPr lang="en-IN" sz="1200" dirty="0" err="1"/>
              <a:t>i</a:t>
            </a:r>
            <a:r>
              <a:rPr lang="en-IN" sz="1200" dirty="0"/>
              <a:t>++) {</a:t>
            </a:r>
          </a:p>
          <a:p>
            <a:pPr marL="0" indent="0">
              <a:buNone/>
            </a:pPr>
            <a:r>
              <a:rPr lang="en-IN" sz="1200" dirty="0"/>
              <a:t>    password = password * 10 + (</a:t>
            </a:r>
            <a:r>
              <a:rPr lang="en-IN" sz="1200" dirty="0" err="1"/>
              <a:t>Serial.read</a:t>
            </a:r>
            <a:r>
              <a:rPr lang="en-IN" sz="1200" dirty="0"/>
              <a:t>() - '0'); // Convert ASCII to integer</a:t>
            </a:r>
          </a:p>
          <a:p>
            <a:pPr marL="0" indent="0">
              <a:buNone/>
            </a:pPr>
            <a:r>
              <a:rPr lang="en-IN" sz="1200" dirty="0"/>
              <a:t>  }</a:t>
            </a:r>
          </a:p>
          <a:p>
            <a:pPr marL="0" indent="0">
              <a:buNone/>
            </a:pPr>
            <a:r>
              <a:rPr lang="en-IN" sz="1200" dirty="0"/>
              <a:t>  return password;</a:t>
            </a:r>
          </a:p>
          <a:p>
            <a:pPr marL="0" indent="0">
              <a:buNone/>
            </a:pPr>
            <a:r>
              <a:rPr lang="en-IN" sz="1200" dirty="0"/>
              <a:t>}</a:t>
            </a:r>
          </a:p>
          <a:p>
            <a:pPr marL="0" indent="0">
              <a:buNone/>
            </a:pPr>
            <a:endParaRPr lang="en-IN" sz="1200" dirty="0"/>
          </a:p>
        </p:txBody>
      </p:sp>
      <p:sp>
        <p:nvSpPr>
          <p:cNvPr id="4" name="Content Placeholder 3"/>
          <p:cNvSpPr>
            <a:spLocks noGrp="1"/>
          </p:cNvSpPr>
          <p:nvPr>
            <p:ph sz="half" idx="2"/>
          </p:nvPr>
        </p:nvSpPr>
        <p:spPr>
          <a:xfrm>
            <a:off x="5654493" y="1219200"/>
            <a:ext cx="4396341" cy="5486400"/>
          </a:xfrm>
        </p:spPr>
        <p:txBody>
          <a:bodyPr>
            <a:noAutofit/>
          </a:bodyPr>
          <a:lstStyle/>
          <a:p>
            <a:pPr marL="0" indent="0">
              <a:buNone/>
            </a:pPr>
            <a:r>
              <a:rPr lang="en-IN" sz="1600" dirty="0"/>
              <a:t>void loop() {</a:t>
            </a:r>
          </a:p>
          <a:p>
            <a:pPr marL="0" indent="0">
              <a:buNone/>
            </a:pPr>
            <a:r>
              <a:rPr lang="en-IN" sz="1600" dirty="0"/>
              <a:t>  if (</a:t>
            </a:r>
            <a:r>
              <a:rPr lang="en-IN" sz="1600" dirty="0" err="1"/>
              <a:t>digitalRead</a:t>
            </a:r>
            <a:r>
              <a:rPr lang="en-IN" sz="1600" dirty="0"/>
              <a:t>(</a:t>
            </a:r>
            <a:r>
              <a:rPr lang="en-IN" sz="1600" dirty="0" err="1"/>
              <a:t>buttonPin</a:t>
            </a:r>
            <a:r>
              <a:rPr lang="en-IN" sz="1600" dirty="0"/>
              <a:t>) == LOW) {</a:t>
            </a:r>
          </a:p>
          <a:p>
            <a:pPr marL="0" indent="0">
              <a:buNone/>
            </a:pPr>
            <a:r>
              <a:rPr lang="en-IN" sz="1600" dirty="0"/>
              <a:t>    delay(100); // </a:t>
            </a:r>
            <a:r>
              <a:rPr lang="en-IN" sz="1600" dirty="0" err="1"/>
              <a:t>Debounce</a:t>
            </a:r>
            <a:r>
              <a:rPr lang="en-IN" sz="1600" dirty="0"/>
              <a:t> delay</a:t>
            </a:r>
          </a:p>
          <a:p>
            <a:pPr marL="0" indent="0">
              <a:buNone/>
            </a:pPr>
            <a:r>
              <a:rPr lang="en-IN" sz="1600" dirty="0"/>
              <a:t>    </a:t>
            </a:r>
            <a:r>
              <a:rPr lang="en-IN" sz="1600" dirty="0" err="1"/>
              <a:t>enteredPassword</a:t>
            </a:r>
            <a:r>
              <a:rPr lang="en-IN" sz="1600" dirty="0"/>
              <a:t> = </a:t>
            </a:r>
            <a:r>
              <a:rPr lang="en-IN" sz="1600" dirty="0" err="1"/>
              <a:t>getPassword</a:t>
            </a:r>
            <a:r>
              <a:rPr lang="en-IN" sz="1600" dirty="0"/>
              <a:t>();</a:t>
            </a:r>
          </a:p>
          <a:p>
            <a:pPr marL="0" indent="0">
              <a:buNone/>
            </a:pPr>
            <a:r>
              <a:rPr lang="en-IN" sz="1600" dirty="0"/>
              <a:t>    if (</a:t>
            </a:r>
            <a:r>
              <a:rPr lang="en-IN" sz="1600" dirty="0" err="1"/>
              <a:t>enteredPassword</a:t>
            </a:r>
            <a:r>
              <a:rPr lang="en-IN" sz="1600" dirty="0"/>
              <a:t> == </a:t>
            </a:r>
            <a:r>
              <a:rPr lang="en-IN" sz="1600" dirty="0" err="1"/>
              <a:t>correctPassword</a:t>
            </a:r>
            <a:r>
              <a:rPr lang="en-IN" sz="1600" dirty="0"/>
              <a:t>) {</a:t>
            </a:r>
          </a:p>
          <a:p>
            <a:pPr marL="0" indent="0">
              <a:buNone/>
            </a:pPr>
            <a:r>
              <a:rPr lang="en-IN" sz="1600" dirty="0"/>
              <a:t>      </a:t>
            </a:r>
            <a:r>
              <a:rPr lang="en-IN" sz="1600" dirty="0" err="1"/>
              <a:t>digitalWrite</a:t>
            </a:r>
            <a:r>
              <a:rPr lang="en-IN" sz="1600" dirty="0"/>
              <a:t>(</a:t>
            </a:r>
            <a:r>
              <a:rPr lang="en-IN" sz="1600" dirty="0" err="1"/>
              <a:t>ledPin</a:t>
            </a:r>
            <a:r>
              <a:rPr lang="en-IN" sz="1600" dirty="0"/>
              <a:t>, HIGH);</a:t>
            </a:r>
          </a:p>
          <a:p>
            <a:pPr marL="0" indent="0">
              <a:buNone/>
            </a:pPr>
            <a:r>
              <a:rPr lang="en-IN" sz="1600" dirty="0"/>
              <a:t>      </a:t>
            </a:r>
            <a:r>
              <a:rPr lang="en-IN" sz="1600" dirty="0" err="1"/>
              <a:t>Serial.println</a:t>
            </a:r>
            <a:r>
              <a:rPr lang="en-IN" sz="1600" dirty="0"/>
              <a:t>("Access granted.");</a:t>
            </a:r>
          </a:p>
          <a:p>
            <a:pPr marL="0" indent="0">
              <a:buNone/>
            </a:pPr>
            <a:r>
              <a:rPr lang="en-IN" sz="1600" dirty="0"/>
              <a:t>      delay(2000);</a:t>
            </a:r>
          </a:p>
          <a:p>
            <a:pPr marL="0" indent="0">
              <a:buNone/>
            </a:pPr>
            <a:r>
              <a:rPr lang="en-IN" sz="1600" dirty="0"/>
              <a:t>      </a:t>
            </a:r>
            <a:r>
              <a:rPr lang="en-IN" sz="1600" dirty="0" err="1"/>
              <a:t>digitalWrite</a:t>
            </a:r>
            <a:r>
              <a:rPr lang="en-IN" sz="1600" dirty="0"/>
              <a:t>(</a:t>
            </a:r>
            <a:r>
              <a:rPr lang="en-IN" sz="1600" dirty="0" err="1"/>
              <a:t>ledPin</a:t>
            </a:r>
            <a:r>
              <a:rPr lang="en-IN" sz="1600" dirty="0"/>
              <a:t>, LOW);</a:t>
            </a:r>
          </a:p>
          <a:p>
            <a:pPr marL="0" indent="0">
              <a:buNone/>
            </a:pPr>
            <a:r>
              <a:rPr lang="en-IN" sz="1600" dirty="0"/>
              <a:t>    } else {</a:t>
            </a:r>
          </a:p>
          <a:p>
            <a:pPr marL="0" indent="0">
              <a:buNone/>
            </a:pPr>
            <a:r>
              <a:rPr lang="en-IN" sz="1600" dirty="0"/>
              <a:t>      </a:t>
            </a:r>
            <a:r>
              <a:rPr lang="en-IN" sz="1600" dirty="0" err="1"/>
              <a:t>Serial.println</a:t>
            </a:r>
            <a:r>
              <a:rPr lang="en-IN" sz="1600" dirty="0"/>
              <a:t>("Access denied.");</a:t>
            </a:r>
          </a:p>
          <a:p>
            <a:pPr marL="0" indent="0">
              <a:buNone/>
            </a:pPr>
            <a:r>
              <a:rPr lang="en-IN" sz="1600" dirty="0"/>
              <a:t>    }</a:t>
            </a:r>
          </a:p>
          <a:p>
            <a:pPr marL="0" indent="0">
              <a:buNone/>
            </a:pPr>
            <a:r>
              <a:rPr lang="en-IN" sz="1600" dirty="0"/>
              <a:t>  }</a:t>
            </a:r>
          </a:p>
          <a:p>
            <a:pPr marL="0" indent="0">
              <a:buNone/>
            </a:pPr>
            <a:r>
              <a:rPr lang="en-IN" sz="1600" dirty="0" smtClean="0"/>
              <a:t>}</a:t>
            </a:r>
            <a:endParaRPr lang="en-IN" sz="1600"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88</a:t>
            </a:fld>
            <a:endParaRPr lang="en-US" dirty="0"/>
          </a:p>
        </p:txBody>
      </p:sp>
    </p:spTree>
    <p:extLst>
      <p:ext uri="{BB962C8B-B14F-4D97-AF65-F5344CB8AC3E}">
        <p14:creationId xmlns:p14="http://schemas.microsoft.com/office/powerpoint/2010/main" val="13615635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03312" y="689114"/>
            <a:ext cx="8946541" cy="5559286"/>
          </a:xfrm>
        </p:spPr>
        <p:txBody>
          <a:bodyPr/>
          <a:lstStyle/>
          <a:p>
            <a:pPr marL="0" indent="0">
              <a:buNone/>
            </a:pPr>
            <a:r>
              <a:rPr lang="en-IN" dirty="0" err="1"/>
              <a:t>int</a:t>
            </a:r>
            <a:r>
              <a:rPr lang="en-IN" dirty="0"/>
              <a:t> </a:t>
            </a:r>
            <a:r>
              <a:rPr lang="en-IN" dirty="0" err="1"/>
              <a:t>getPassword</a:t>
            </a:r>
            <a:r>
              <a:rPr lang="en-IN" dirty="0"/>
              <a:t>() {</a:t>
            </a:r>
          </a:p>
          <a:p>
            <a:pPr marL="0" indent="0">
              <a:buNone/>
            </a:pPr>
            <a:r>
              <a:rPr lang="en-IN" dirty="0"/>
              <a:t>  </a:t>
            </a:r>
            <a:r>
              <a:rPr lang="en-IN" dirty="0" err="1"/>
              <a:t>int</a:t>
            </a:r>
            <a:r>
              <a:rPr lang="en-IN" dirty="0"/>
              <a:t> password = 0;</a:t>
            </a:r>
          </a:p>
          <a:p>
            <a:pPr marL="0" indent="0">
              <a:buNone/>
            </a:pPr>
            <a:r>
              <a:rPr lang="en-IN" dirty="0"/>
              <a:t>  </a:t>
            </a:r>
            <a:r>
              <a:rPr lang="en-IN" dirty="0" err="1"/>
              <a:t>Serial.println</a:t>
            </a:r>
            <a:r>
              <a:rPr lang="en-IN" dirty="0"/>
              <a:t>("Enter the password (4-digit number):");</a:t>
            </a:r>
          </a:p>
          <a:p>
            <a:pPr marL="0" indent="0">
              <a:buNone/>
            </a:pPr>
            <a:r>
              <a:rPr lang="en-IN" dirty="0"/>
              <a:t>  while (</a:t>
            </a:r>
            <a:r>
              <a:rPr lang="en-IN" dirty="0" err="1"/>
              <a:t>Serial.available</a:t>
            </a:r>
            <a:r>
              <a:rPr lang="en-IN" dirty="0"/>
              <a:t>() &lt; 4); // Wait for user input</a:t>
            </a:r>
          </a:p>
          <a:p>
            <a:pPr marL="0" indent="0">
              <a:buNone/>
            </a:pPr>
            <a:r>
              <a:rPr lang="en-IN" dirty="0"/>
              <a:t>  for (</a:t>
            </a:r>
            <a:r>
              <a:rPr lang="en-IN" dirty="0" err="1"/>
              <a:t>int</a:t>
            </a:r>
            <a:r>
              <a:rPr lang="en-IN" dirty="0"/>
              <a:t> </a:t>
            </a:r>
            <a:r>
              <a:rPr lang="en-IN" dirty="0" err="1"/>
              <a:t>i</a:t>
            </a:r>
            <a:r>
              <a:rPr lang="en-IN" dirty="0"/>
              <a:t> = 0; </a:t>
            </a:r>
            <a:r>
              <a:rPr lang="en-IN" dirty="0" err="1"/>
              <a:t>i</a:t>
            </a:r>
            <a:r>
              <a:rPr lang="en-IN" dirty="0"/>
              <a:t> &lt; 4; </a:t>
            </a:r>
            <a:r>
              <a:rPr lang="en-IN" dirty="0" err="1"/>
              <a:t>i</a:t>
            </a:r>
            <a:r>
              <a:rPr lang="en-IN" dirty="0"/>
              <a:t>++) {</a:t>
            </a:r>
          </a:p>
          <a:p>
            <a:pPr marL="0" indent="0">
              <a:buNone/>
            </a:pPr>
            <a:r>
              <a:rPr lang="en-IN" dirty="0"/>
              <a:t>    password = password * 10 + (</a:t>
            </a:r>
            <a:r>
              <a:rPr lang="en-IN" dirty="0" err="1"/>
              <a:t>Serial.read</a:t>
            </a:r>
            <a:r>
              <a:rPr lang="en-IN" dirty="0"/>
              <a:t>() - '0'); // Convert ASCII to integer</a:t>
            </a:r>
          </a:p>
          <a:p>
            <a:pPr marL="0" indent="0">
              <a:buNone/>
            </a:pPr>
            <a:r>
              <a:rPr lang="en-IN" dirty="0"/>
              <a:t>  }</a:t>
            </a:r>
          </a:p>
          <a:p>
            <a:pPr marL="0" indent="0">
              <a:buNone/>
            </a:pPr>
            <a:r>
              <a:rPr lang="en-IN" dirty="0"/>
              <a:t>  return password;</a:t>
            </a:r>
          </a:p>
          <a:p>
            <a:pPr marL="0" indent="0">
              <a:buNone/>
            </a:pPr>
            <a:r>
              <a:rPr lang="en-IN" dirty="0"/>
              <a:t>}</a:t>
            </a:r>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89</a:t>
            </a:fld>
            <a:endParaRPr lang="en-US" dirty="0"/>
          </a:p>
        </p:txBody>
      </p:sp>
    </p:spTree>
    <p:extLst>
      <p:ext uri="{BB962C8B-B14F-4D97-AF65-F5344CB8AC3E}">
        <p14:creationId xmlns:p14="http://schemas.microsoft.com/office/powerpoint/2010/main" val="868481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 Conclusion</a:t>
            </a:r>
          </a:p>
        </p:txBody>
      </p:sp>
      <p:sp>
        <p:nvSpPr>
          <p:cNvPr id="8" name="Content Placeholder 7"/>
          <p:cNvSpPr>
            <a:spLocks noGrp="1"/>
          </p:cNvSpPr>
          <p:nvPr>
            <p:ph idx="1"/>
          </p:nvPr>
        </p:nvSpPr>
        <p:spPr/>
        <p:txBody>
          <a:bodyPr/>
          <a:lstStyle/>
          <a:p>
            <a:pPr algn="just"/>
            <a:r>
              <a:rPr lang="en-US" dirty="0"/>
              <a:t>Embedded systems are specialized computer systems designed for specific tasks within larger systems or devices.</a:t>
            </a:r>
          </a:p>
          <a:p>
            <a:pPr algn="just"/>
            <a:r>
              <a:rPr lang="en-US" dirty="0"/>
              <a:t>They have limited resources and are often real-time systems.</a:t>
            </a:r>
          </a:p>
          <a:p>
            <a:pPr algn="just"/>
            <a:r>
              <a:rPr lang="en-US" dirty="0"/>
              <a:t>Typical examples include smartphones, automotive systems, consumer electronics, and medical devices.</a:t>
            </a:r>
          </a:p>
          <a:p>
            <a:pPr algn="just"/>
            <a:r>
              <a:rPr lang="en-US" dirty="0"/>
              <a:t>Embedded systems find applications in various domains such as automotive, consumer electronics, industrial automation, and healthcare.</a:t>
            </a:r>
            <a:endParaRPr lang="en-IN" dirty="0"/>
          </a:p>
        </p:txBody>
      </p:sp>
      <p:sp>
        <p:nvSpPr>
          <p:cNvPr id="2" name="Footer Placeholder 1"/>
          <p:cNvSpPr>
            <a:spLocks noGrp="1"/>
          </p:cNvSpPr>
          <p:nvPr>
            <p:ph type="ftr" sz="quarter" idx="11"/>
          </p:nvPr>
        </p:nvSpPr>
        <p:spPr/>
        <p:txBody>
          <a:bodyPr/>
          <a:lstStyle/>
          <a:p>
            <a:r>
              <a:rPr lang="en-US" smtClean="0"/>
              <a:t>Introduction to Embedded Systems-Unit-I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142071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03312" y="516836"/>
            <a:ext cx="8946541" cy="5731564"/>
          </a:xfrm>
        </p:spPr>
        <p:txBody>
          <a:bodyPr/>
          <a:lstStyle/>
          <a:p>
            <a:pPr algn="just"/>
            <a:r>
              <a:rPr lang="en-US" dirty="0" err="1">
                <a:solidFill>
                  <a:srgbClr val="FFFF00"/>
                </a:solidFill>
              </a:rPr>
              <a:t>pinMode</a:t>
            </a:r>
            <a:r>
              <a:rPr lang="en-US" dirty="0">
                <a:solidFill>
                  <a:srgbClr val="FFFF00"/>
                </a:solidFill>
              </a:rPr>
              <a:t>(</a:t>
            </a:r>
            <a:r>
              <a:rPr lang="en-US" dirty="0" err="1">
                <a:solidFill>
                  <a:srgbClr val="FFFF00"/>
                </a:solidFill>
              </a:rPr>
              <a:t>buttonPin</a:t>
            </a:r>
            <a:r>
              <a:rPr lang="en-US" dirty="0">
                <a:solidFill>
                  <a:srgbClr val="FFFF00"/>
                </a:solidFill>
              </a:rPr>
              <a:t>, INPUT_PULLUP);: </a:t>
            </a:r>
            <a:r>
              <a:rPr lang="en-US" dirty="0"/>
              <a:t>This line configures the </a:t>
            </a:r>
            <a:r>
              <a:rPr lang="en-US" dirty="0" err="1"/>
              <a:t>buttonPin</a:t>
            </a:r>
            <a:r>
              <a:rPr lang="en-US" dirty="0"/>
              <a:t> as an input pin with the internal pull-up resistor enabled. The pull-up resistor ensures that the button reads HIGH when not pressed and LOW when pressed.</a:t>
            </a:r>
            <a:endParaRPr lang="en-IN" dirty="0"/>
          </a:p>
        </p:txBody>
      </p:sp>
      <p:sp>
        <p:nvSpPr>
          <p:cNvPr id="5" name="Footer Placeholder 4"/>
          <p:cNvSpPr>
            <a:spLocks noGrp="1"/>
          </p:cNvSpPr>
          <p:nvPr>
            <p:ph type="ftr" sz="quarter" idx="11"/>
          </p:nvPr>
        </p:nvSpPr>
        <p:spPr/>
        <p:txBody>
          <a:bodyPr/>
          <a:lstStyle/>
          <a:p>
            <a:r>
              <a:rPr lang="en-US" smtClean="0"/>
              <a:t>Introduction to Embedded Systems-Unit-I</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90</a:t>
            </a:fld>
            <a:endParaRPr lang="en-US" dirty="0"/>
          </a:p>
        </p:txBody>
      </p:sp>
    </p:spTree>
    <p:extLst>
      <p:ext uri="{BB962C8B-B14F-4D97-AF65-F5344CB8AC3E}">
        <p14:creationId xmlns:p14="http://schemas.microsoft.com/office/powerpoint/2010/main" val="6428282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br>
              <a:rPr lang="en-US" dirty="0"/>
            </a:br>
            <a:endParaRPr lang="en-IN" dirty="0"/>
          </a:p>
        </p:txBody>
      </p:sp>
      <p:sp>
        <p:nvSpPr>
          <p:cNvPr id="3" name="Content Placeholder 2"/>
          <p:cNvSpPr>
            <a:spLocks noGrp="1"/>
          </p:cNvSpPr>
          <p:nvPr>
            <p:ph idx="1"/>
          </p:nvPr>
        </p:nvSpPr>
        <p:spPr/>
        <p:txBody>
          <a:bodyPr/>
          <a:lstStyle/>
          <a:p>
            <a:endParaRPr lang="en-US" dirty="0"/>
          </a:p>
          <a:p>
            <a:r>
              <a:rPr lang="en-US" dirty="0"/>
              <a:t>Equal to: ==</a:t>
            </a:r>
          </a:p>
          <a:p>
            <a:r>
              <a:rPr lang="en-US" dirty="0"/>
              <a:t>Not equal to: !=</a:t>
            </a:r>
          </a:p>
          <a:p>
            <a:r>
              <a:rPr lang="en-US" dirty="0"/>
              <a:t>Greater than: &gt;</a:t>
            </a:r>
          </a:p>
          <a:p>
            <a:r>
              <a:rPr lang="en-US" dirty="0"/>
              <a:t>Less than: &lt;</a:t>
            </a:r>
          </a:p>
          <a:p>
            <a:r>
              <a:rPr lang="en-US" dirty="0"/>
              <a:t>Greater than or equal to: &gt;=</a:t>
            </a:r>
          </a:p>
          <a:p>
            <a:r>
              <a:rPr lang="en-US" dirty="0"/>
              <a:t>Less than or equal to: &lt;=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91</a:t>
            </a:fld>
            <a:endParaRPr lang="en-US" dirty="0"/>
          </a:p>
        </p:txBody>
      </p:sp>
    </p:spTree>
    <p:extLst>
      <p:ext uri="{BB962C8B-B14F-4D97-AF65-F5344CB8AC3E}">
        <p14:creationId xmlns:p14="http://schemas.microsoft.com/office/powerpoint/2010/main" val="27972586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Assignment Operators:</a:t>
            </a:r>
            <a:br>
              <a:rPr lang="en-IN" dirty="0"/>
            </a:br>
            <a:endParaRPr lang="en-IN" dirty="0"/>
          </a:p>
        </p:txBody>
      </p:sp>
      <p:sp>
        <p:nvSpPr>
          <p:cNvPr id="3" name="Content Placeholder 2"/>
          <p:cNvSpPr>
            <a:spLocks noGrp="1"/>
          </p:cNvSpPr>
          <p:nvPr>
            <p:ph idx="1"/>
          </p:nvPr>
        </p:nvSpPr>
        <p:spPr/>
        <p:txBody>
          <a:bodyPr/>
          <a:lstStyle/>
          <a:p>
            <a:endParaRPr lang="en-IN" dirty="0"/>
          </a:p>
          <a:p>
            <a:r>
              <a:rPr lang="en-IN" dirty="0"/>
              <a:t>Assignment: =</a:t>
            </a:r>
          </a:p>
          <a:p>
            <a:r>
              <a:rPr lang="en-IN" dirty="0"/>
              <a:t>Addition assignment: +=</a:t>
            </a:r>
          </a:p>
          <a:p>
            <a:r>
              <a:rPr lang="en-IN" dirty="0"/>
              <a:t>Subtraction assignment: -=</a:t>
            </a:r>
          </a:p>
          <a:p>
            <a:r>
              <a:rPr lang="en-IN" dirty="0"/>
              <a:t>Multiplication assignment: *=</a:t>
            </a:r>
          </a:p>
          <a:p>
            <a:r>
              <a:rPr lang="en-IN" dirty="0"/>
              <a:t>Division assignment: /=</a:t>
            </a:r>
          </a:p>
          <a:p>
            <a:r>
              <a:rPr lang="en-IN" dirty="0"/>
              <a:t>Modulus assignment: %=</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92</a:t>
            </a:fld>
            <a:endParaRPr lang="en-US" dirty="0"/>
          </a:p>
        </p:txBody>
      </p:sp>
    </p:spTree>
    <p:extLst>
      <p:ext uri="{BB962C8B-B14F-4D97-AF65-F5344CB8AC3E}">
        <p14:creationId xmlns:p14="http://schemas.microsoft.com/office/powerpoint/2010/main" val="5458749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Operators:</a:t>
            </a:r>
            <a:br>
              <a:rPr lang="en-US" dirty="0"/>
            </a:br>
            <a:endParaRPr lang="en-IN" dirty="0"/>
          </a:p>
        </p:txBody>
      </p:sp>
      <p:sp>
        <p:nvSpPr>
          <p:cNvPr id="3" name="Content Placeholder 2"/>
          <p:cNvSpPr>
            <a:spLocks noGrp="1"/>
          </p:cNvSpPr>
          <p:nvPr>
            <p:ph idx="1"/>
          </p:nvPr>
        </p:nvSpPr>
        <p:spPr/>
        <p:txBody>
          <a:bodyPr/>
          <a:lstStyle/>
          <a:p>
            <a:endParaRPr lang="en-US" dirty="0"/>
          </a:p>
          <a:p>
            <a:r>
              <a:rPr lang="en-US" dirty="0"/>
              <a:t>Bitwise AND: &amp;</a:t>
            </a:r>
          </a:p>
          <a:p>
            <a:r>
              <a:rPr lang="en-US" dirty="0"/>
              <a:t>Bitwise OR: |</a:t>
            </a:r>
          </a:p>
          <a:p>
            <a:r>
              <a:rPr lang="en-US" dirty="0"/>
              <a:t>Bitwise XOR: ^</a:t>
            </a:r>
          </a:p>
          <a:p>
            <a:r>
              <a:rPr lang="en-US" dirty="0"/>
              <a:t>Bitwise NOT: ~</a:t>
            </a:r>
          </a:p>
          <a:p>
            <a:r>
              <a:rPr lang="en-US" dirty="0"/>
              <a:t>Left shift: &lt;&lt;</a:t>
            </a:r>
          </a:p>
          <a:p>
            <a:r>
              <a:rPr lang="en-US" dirty="0"/>
              <a:t>Right shift: &gt;&gt;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93</a:t>
            </a:fld>
            <a:endParaRPr lang="en-US" dirty="0"/>
          </a:p>
        </p:txBody>
      </p:sp>
    </p:spTree>
    <p:extLst>
      <p:ext uri="{BB962C8B-B14F-4D97-AF65-F5344CB8AC3E}">
        <p14:creationId xmlns:p14="http://schemas.microsoft.com/office/powerpoint/2010/main" val="34686803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Loops</a:t>
            </a:r>
          </a:p>
        </p:txBody>
      </p:sp>
      <p:sp>
        <p:nvSpPr>
          <p:cNvPr id="3" name="Content Placeholder 2"/>
          <p:cNvSpPr>
            <a:spLocks noGrp="1"/>
          </p:cNvSpPr>
          <p:nvPr>
            <p:ph idx="1"/>
          </p:nvPr>
        </p:nvSpPr>
        <p:spPr/>
        <p:txBody>
          <a:bodyPr/>
          <a:lstStyle/>
          <a:p>
            <a:pPr algn="just"/>
            <a:r>
              <a:rPr lang="en-US" dirty="0"/>
              <a:t>In embedded systems programming for Arduino, loops are used to repeat a block of code multiple times. </a:t>
            </a:r>
            <a:endParaRPr lang="en-US" dirty="0" smtClean="0"/>
          </a:p>
          <a:p>
            <a:pPr algn="just"/>
            <a:r>
              <a:rPr lang="en-US" dirty="0" smtClean="0"/>
              <a:t>Here </a:t>
            </a:r>
            <a:r>
              <a:rPr lang="en-US" dirty="0"/>
              <a:t>are two commonly used loops: the </a:t>
            </a:r>
            <a:r>
              <a:rPr lang="en-US" b="1" i="1" u="sng" dirty="0"/>
              <a:t>for loop </a:t>
            </a:r>
            <a:r>
              <a:rPr lang="en-US" dirty="0"/>
              <a:t>and the </a:t>
            </a:r>
            <a:r>
              <a:rPr lang="en-US" b="1" i="1" u="sng" dirty="0"/>
              <a:t>while loop</a:t>
            </a:r>
            <a:r>
              <a:rPr lang="en-US" dirty="0"/>
              <a:t>. </a:t>
            </a:r>
          </a:p>
          <a:p>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94</a:t>
            </a:fld>
            <a:endParaRPr lang="en-US" dirty="0"/>
          </a:p>
        </p:txBody>
      </p:sp>
    </p:spTree>
    <p:extLst>
      <p:ext uri="{BB962C8B-B14F-4D97-AF65-F5344CB8AC3E}">
        <p14:creationId xmlns:p14="http://schemas.microsoft.com/office/powerpoint/2010/main" val="6495710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a:t>
            </a:r>
            <a:r>
              <a:rPr lang="en-IN" dirty="0" smtClean="0"/>
              <a:t>Loop</a:t>
            </a:r>
            <a:endParaRPr lang="en-IN"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a:t> Printing numbers from 1 to 5 using a for loop.</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95</a:t>
            </a:fld>
            <a:endParaRPr lang="en-US" dirty="0"/>
          </a:p>
        </p:txBody>
      </p:sp>
      <p:pic>
        <p:nvPicPr>
          <p:cNvPr id="6" name="Picture 5"/>
          <p:cNvPicPr>
            <a:picLocks noChangeAspect="1"/>
          </p:cNvPicPr>
          <p:nvPr/>
        </p:nvPicPr>
        <p:blipFill>
          <a:blip r:embed="rId2"/>
          <a:stretch>
            <a:fillRect/>
          </a:stretch>
        </p:blipFill>
        <p:spPr>
          <a:xfrm>
            <a:off x="2180981" y="1853248"/>
            <a:ext cx="6791202" cy="1532966"/>
          </a:xfrm>
          <a:prstGeom prst="rect">
            <a:avLst/>
          </a:prstGeom>
        </p:spPr>
      </p:pic>
      <p:pic>
        <p:nvPicPr>
          <p:cNvPr id="7" name="Picture 6"/>
          <p:cNvPicPr>
            <a:picLocks noChangeAspect="1"/>
          </p:cNvPicPr>
          <p:nvPr/>
        </p:nvPicPr>
        <p:blipFill>
          <a:blip r:embed="rId3"/>
          <a:stretch>
            <a:fillRect/>
          </a:stretch>
        </p:blipFill>
        <p:spPr>
          <a:xfrm>
            <a:off x="2180981" y="4495603"/>
            <a:ext cx="6791202" cy="1623984"/>
          </a:xfrm>
          <a:prstGeom prst="rect">
            <a:avLst/>
          </a:prstGeom>
        </p:spPr>
      </p:pic>
    </p:spTree>
    <p:extLst>
      <p:ext uri="{BB962C8B-B14F-4D97-AF65-F5344CB8AC3E}">
        <p14:creationId xmlns:p14="http://schemas.microsoft.com/office/powerpoint/2010/main" val="20853542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while </a:t>
            </a:r>
            <a:r>
              <a:rPr lang="en-IN" dirty="0" smtClean="0"/>
              <a:t>Loop</a:t>
            </a:r>
            <a:endParaRPr lang="en-IN" dirty="0"/>
          </a:p>
        </p:txBody>
      </p:sp>
      <p:sp>
        <p:nvSpPr>
          <p:cNvPr id="3" name="Content Placeholder 2"/>
          <p:cNvSpPr>
            <a:spLocks noGrp="1"/>
          </p:cNvSpPr>
          <p:nvPr>
            <p:ph idx="1"/>
          </p:nvPr>
        </p:nvSpPr>
        <p:spPr/>
        <p:txBody>
          <a:bodyPr/>
          <a:lstStyle/>
          <a:p>
            <a:pPr algn="just"/>
            <a:r>
              <a:rPr lang="en-US" dirty="0"/>
              <a:t>The while loop is useful when the number of iterations is not known in advance, and the loop continues until a certain condition is met.</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96</a:t>
            </a:fld>
            <a:endParaRPr lang="en-US" dirty="0"/>
          </a:p>
        </p:txBody>
      </p:sp>
      <p:pic>
        <p:nvPicPr>
          <p:cNvPr id="6" name="Picture 5"/>
          <p:cNvPicPr>
            <a:picLocks noChangeAspect="1"/>
          </p:cNvPicPr>
          <p:nvPr/>
        </p:nvPicPr>
        <p:blipFill>
          <a:blip r:embed="rId2"/>
          <a:stretch>
            <a:fillRect/>
          </a:stretch>
        </p:blipFill>
        <p:spPr>
          <a:xfrm>
            <a:off x="2536244" y="3377697"/>
            <a:ext cx="6813619" cy="1175275"/>
          </a:xfrm>
          <a:prstGeom prst="rect">
            <a:avLst/>
          </a:prstGeom>
        </p:spPr>
      </p:pic>
    </p:spTree>
    <p:extLst>
      <p:ext uri="{BB962C8B-B14F-4D97-AF65-F5344CB8AC3E}">
        <p14:creationId xmlns:p14="http://schemas.microsoft.com/office/powerpoint/2010/main" val="41775310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Reading Analog </a:t>
            </a:r>
            <a:r>
              <a:rPr lang="en-IN" smtClean="0"/>
              <a:t>Input</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97</a:t>
            </a:fld>
            <a:endParaRPr lang="en-US" dirty="0"/>
          </a:p>
        </p:txBody>
      </p:sp>
      <p:pic>
        <p:nvPicPr>
          <p:cNvPr id="8" name="Picture 7"/>
          <p:cNvPicPr>
            <a:picLocks noChangeAspect="1"/>
          </p:cNvPicPr>
          <p:nvPr/>
        </p:nvPicPr>
        <p:blipFill>
          <a:blip r:embed="rId2"/>
          <a:stretch>
            <a:fillRect/>
          </a:stretch>
        </p:blipFill>
        <p:spPr>
          <a:xfrm>
            <a:off x="3351508" y="1447800"/>
            <a:ext cx="4599796" cy="5051456"/>
          </a:xfrm>
          <a:prstGeom prst="rect">
            <a:avLst/>
          </a:prstGeom>
        </p:spPr>
      </p:pic>
    </p:spTree>
    <p:extLst>
      <p:ext uri="{BB962C8B-B14F-4D97-AF65-F5344CB8AC3E}">
        <p14:creationId xmlns:p14="http://schemas.microsoft.com/office/powerpoint/2010/main" val="26710219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Real World Analog Signals and Analog-to-Digital Conversion</a:t>
            </a:r>
            <a:endParaRPr lang="en-IN" dirty="0"/>
          </a:p>
        </p:txBody>
      </p:sp>
      <p:sp>
        <p:nvSpPr>
          <p:cNvPr id="7" name="Content Placeholder 6"/>
          <p:cNvSpPr>
            <a:spLocks noGrp="1"/>
          </p:cNvSpPr>
          <p:nvPr>
            <p:ph idx="1"/>
          </p:nvPr>
        </p:nvSpPr>
        <p:spPr/>
        <p:txBody>
          <a:bodyPr/>
          <a:lstStyle/>
          <a:p>
            <a:pPr algn="just"/>
            <a:r>
              <a:rPr lang="en-US" b="1" dirty="0"/>
              <a:t>Analog Signals: </a:t>
            </a:r>
            <a:r>
              <a:rPr lang="en-US" dirty="0"/>
              <a:t>Analog signals are continuous, real-world representations of physical quantities, such as temperature, voltage, pressure, etc</a:t>
            </a:r>
            <a:r>
              <a:rPr lang="en-US" dirty="0" smtClean="0"/>
              <a:t>.</a:t>
            </a:r>
          </a:p>
          <a:p>
            <a:pPr algn="just"/>
            <a:endParaRPr lang="en-US" dirty="0"/>
          </a:p>
          <a:p>
            <a:pPr algn="just"/>
            <a:r>
              <a:rPr lang="en-US" b="1" dirty="0"/>
              <a:t>Importance: </a:t>
            </a:r>
            <a:r>
              <a:rPr lang="en-US" dirty="0"/>
              <a:t>They are crucial in various fields like weather monitoring, healthcare, communication, and industrial processes</a:t>
            </a:r>
            <a:r>
              <a:rPr lang="en-US" dirty="0" smtClean="0"/>
              <a:t>.</a:t>
            </a:r>
          </a:p>
          <a:p>
            <a:pPr algn="just"/>
            <a:endParaRPr lang="en-US" dirty="0"/>
          </a:p>
          <a:p>
            <a:pPr algn="just"/>
            <a:r>
              <a:rPr lang="en-US" b="1" dirty="0"/>
              <a:t>Analog-to-Digital Conversion (ADC): </a:t>
            </a:r>
            <a:r>
              <a:rPr lang="en-US" dirty="0"/>
              <a:t>The process of converting continuous analog signals into discrete digital values for processing and analysis.</a:t>
            </a:r>
            <a:endParaRPr lang="en-IN" dirty="0"/>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98</a:t>
            </a:fld>
            <a:endParaRPr lang="en-US" dirty="0"/>
          </a:p>
        </p:txBody>
      </p:sp>
    </p:spTree>
    <p:extLst>
      <p:ext uri="{BB962C8B-B14F-4D97-AF65-F5344CB8AC3E}">
        <p14:creationId xmlns:p14="http://schemas.microsoft.com/office/powerpoint/2010/main" val="412137852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Real World Analog Signals</a:t>
            </a:r>
          </a:p>
        </p:txBody>
      </p:sp>
      <p:sp>
        <p:nvSpPr>
          <p:cNvPr id="7" name="Content Placeholder 6"/>
          <p:cNvSpPr>
            <a:spLocks noGrp="1"/>
          </p:cNvSpPr>
          <p:nvPr>
            <p:ph idx="1"/>
          </p:nvPr>
        </p:nvSpPr>
        <p:spPr/>
        <p:txBody>
          <a:bodyPr>
            <a:normAutofit lnSpcReduction="10000"/>
          </a:bodyPr>
          <a:lstStyle/>
          <a:p>
            <a:pPr marL="0" indent="0">
              <a:buNone/>
            </a:pPr>
            <a:r>
              <a:rPr lang="en-IN" b="1" dirty="0"/>
              <a:t>Temperature Signals:</a:t>
            </a:r>
            <a:endParaRPr lang="en-IN" dirty="0"/>
          </a:p>
          <a:p>
            <a:pPr lvl="1"/>
            <a:r>
              <a:rPr lang="en-IN" dirty="0"/>
              <a:t>Examples: Weather monitoring (thermometers), industrial processes (thermal sensors).</a:t>
            </a:r>
          </a:p>
          <a:p>
            <a:pPr lvl="1"/>
            <a:r>
              <a:rPr lang="en-IN" dirty="0"/>
              <a:t>Characteristics: Continuous variation, sensitivity to environmental changes.</a:t>
            </a:r>
          </a:p>
          <a:p>
            <a:pPr marL="0" indent="0">
              <a:buNone/>
            </a:pPr>
            <a:r>
              <a:rPr lang="en-IN" b="1" dirty="0"/>
              <a:t>Biomedical Signals:</a:t>
            </a:r>
            <a:endParaRPr lang="en-IN" dirty="0"/>
          </a:p>
          <a:p>
            <a:pPr lvl="1"/>
            <a:r>
              <a:rPr lang="en-IN" dirty="0"/>
              <a:t>Examples: Electrocardiogram (ECG), electroencephalogram (EEG), blood pressure.</a:t>
            </a:r>
          </a:p>
          <a:p>
            <a:pPr lvl="1"/>
            <a:r>
              <a:rPr lang="en-IN" dirty="0"/>
              <a:t>Clinical Importance: Diagnosis, monitoring, treatment.</a:t>
            </a:r>
          </a:p>
          <a:p>
            <a:pPr marL="0" indent="0">
              <a:buNone/>
            </a:pPr>
            <a:r>
              <a:rPr lang="en-IN" b="1" dirty="0"/>
              <a:t>Audio Signals:</a:t>
            </a:r>
            <a:endParaRPr lang="en-IN" dirty="0"/>
          </a:p>
          <a:p>
            <a:pPr lvl="1"/>
            <a:r>
              <a:rPr lang="en-IN" dirty="0"/>
              <a:t>Examples: Speech, music.</a:t>
            </a:r>
          </a:p>
          <a:p>
            <a:pPr lvl="1"/>
            <a:r>
              <a:rPr lang="en-IN" dirty="0"/>
              <a:t>Characteristics: Continuous waveforms, complex frequencies.</a:t>
            </a:r>
          </a:p>
        </p:txBody>
      </p:sp>
      <p:sp>
        <p:nvSpPr>
          <p:cNvPr id="4" name="Footer Placeholder 3"/>
          <p:cNvSpPr>
            <a:spLocks noGrp="1"/>
          </p:cNvSpPr>
          <p:nvPr>
            <p:ph type="ftr" sz="quarter" idx="11"/>
          </p:nvPr>
        </p:nvSpPr>
        <p:spPr/>
        <p:txBody>
          <a:bodyPr/>
          <a:lstStyle/>
          <a:p>
            <a:r>
              <a:rPr lang="en-US" smtClean="0"/>
              <a:t>Introduction to Embedded Systems-Unit-I</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32533163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1712</TotalTime>
  <Words>9284</Words>
  <Application>Microsoft Office PowerPoint</Application>
  <PresentationFormat>Widescreen</PresentationFormat>
  <Paragraphs>1122</Paragraphs>
  <Slides>120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Calibri</vt:lpstr>
      <vt:lpstr>Century Gothic</vt:lpstr>
      <vt:lpstr>Wingdings 3</vt:lpstr>
      <vt:lpstr>Ion</vt:lpstr>
      <vt:lpstr>INTRODUCTION TO EMBEDDED SYSTEMS   Category: Emerging Technologies</vt:lpstr>
      <vt:lpstr>Unit-I: Introduction</vt:lpstr>
      <vt:lpstr>Definition of Embedded Systems</vt:lpstr>
      <vt:lpstr>Embedded System Block Diagram</vt:lpstr>
      <vt:lpstr>How does an embedded system work?</vt:lpstr>
      <vt:lpstr>Structure of embedded systems</vt:lpstr>
      <vt:lpstr>Typical Examples of Embedded Systems (But not limited to these) </vt:lpstr>
      <vt:lpstr>Application Domains of Embedded Systems (But not limited to these)</vt:lpstr>
      <vt:lpstr> Conclusion</vt:lpstr>
      <vt:lpstr>Microprocessor and Microcontroller</vt:lpstr>
      <vt:lpstr>Microprocessor and Microcontroller</vt:lpstr>
      <vt:lpstr>Difference between Microcontroller &amp; Microprocessor</vt:lpstr>
      <vt:lpstr>Commercial Off the Shelf Components (COTS)</vt:lpstr>
      <vt:lpstr>Microcontrollers on Arduino boards</vt:lpstr>
      <vt:lpstr>Key features and examples of microcontrollers used in Arduino boards </vt:lpstr>
      <vt:lpstr>Key features and examples of microcontrollers used in Arduino boards</vt:lpstr>
      <vt:lpstr>Version of Arduino</vt:lpstr>
      <vt:lpstr>Concepts of Memory, Interrupts, Power Supply, Clocks, Reset.</vt:lpstr>
      <vt:lpstr>Memory </vt:lpstr>
      <vt:lpstr>Interrupts</vt:lpstr>
      <vt:lpstr>Power Supply </vt:lpstr>
      <vt:lpstr>Clocks </vt:lpstr>
      <vt:lpstr>Reset </vt:lpstr>
      <vt:lpstr>Case Studies: Washing Machine, Antilock Brake Systems </vt:lpstr>
      <vt:lpstr>washing machine </vt:lpstr>
      <vt:lpstr>washing machine </vt:lpstr>
      <vt:lpstr>washing machine (Cont)</vt:lpstr>
      <vt:lpstr>Unit-2: Introduction</vt:lpstr>
      <vt:lpstr>Integrated Development Environment(Ide) and Programming: </vt:lpstr>
      <vt:lpstr>Key components and functionalities of an Arduino IDE:</vt:lpstr>
      <vt:lpstr>Key components and functionalities of an Arduino IDE: (Cont.)</vt:lpstr>
      <vt:lpstr>Basics of Embedded C Programming</vt:lpstr>
      <vt:lpstr>Structure of an Arduino Program:</vt:lpstr>
      <vt:lpstr>Pin Definitions:</vt:lpstr>
      <vt:lpstr>Digital Input/Output:</vt:lpstr>
      <vt:lpstr>Summarize the working of the following code:</vt:lpstr>
      <vt:lpstr>Analog Input:</vt:lpstr>
      <vt:lpstr>Functions and Libraries:</vt:lpstr>
      <vt:lpstr>Data Types</vt:lpstr>
      <vt:lpstr>void</vt:lpstr>
      <vt:lpstr>Boolean</vt:lpstr>
      <vt:lpstr>Char/Signed Char </vt:lpstr>
      <vt:lpstr>unsigned char </vt:lpstr>
      <vt:lpstr>byte</vt:lpstr>
      <vt:lpstr>int</vt:lpstr>
      <vt:lpstr>Unsigned int</vt:lpstr>
      <vt:lpstr>Unsigned int (Cnt.)</vt:lpstr>
      <vt:lpstr>Arithmetic &amp; Logical Operators</vt:lpstr>
      <vt:lpstr>Arithmetic Operators: </vt:lpstr>
      <vt:lpstr>Simple Calculator</vt:lpstr>
      <vt:lpstr>PowerPoint Presentation</vt:lpstr>
      <vt:lpstr>PowerPoint Presentation</vt:lpstr>
      <vt:lpstr>PowerPoint Presentation</vt:lpstr>
      <vt:lpstr>4X4 Keypad with Arduino</vt:lpstr>
      <vt:lpstr>To create a simple calculator using an Arduino and a 4x4 hex keypad, you'll need to connect the keypad to the Arduino and write a program to read input from the keypad and perform basic arithmetic operations. </vt:lpstr>
      <vt:lpstr>PowerPoint Presentation</vt:lpstr>
      <vt:lpstr>PowerPoint Presentation</vt:lpstr>
      <vt:lpstr>PowerPoint Presentation</vt:lpstr>
      <vt:lpstr>PowerPoint Presentation</vt:lpstr>
      <vt:lpstr>PowerPoint Presentation</vt:lpstr>
      <vt:lpstr>Interfacing 16X2 LCD Display </vt:lpstr>
      <vt:lpstr>16X2 LCD Display Pin Diagram</vt:lpstr>
      <vt:lpstr>Pin Connection:</vt:lpstr>
      <vt:lpstr>PowerPoint Presentation</vt:lpstr>
      <vt:lpstr>Initialization: </vt:lpstr>
      <vt:lpstr>Setup Function:</vt:lpstr>
      <vt:lpstr>PowerPoint Presentation</vt:lpstr>
      <vt:lpstr>Loop Function:</vt:lpstr>
      <vt:lpstr>Temperature Converter</vt:lpstr>
      <vt:lpstr>Display the temperature conversion results on a 16x2 LCD:</vt:lpstr>
      <vt:lpstr>LED Brightness Control with Potentiometer</vt:lpstr>
      <vt:lpstr>Display the corresponding brightness value on LCD</vt:lpstr>
      <vt:lpstr>Ultrasonic sensor to measure distances and display the distance on an LCD or through the serial monitor.</vt:lpstr>
      <vt:lpstr>HC SR-04</vt:lpstr>
      <vt:lpstr>Pins of HC SR04</vt:lpstr>
      <vt:lpstr>Step-by-step procedure to interface the HC-SR04 ultrasonic distance sensor with an Arduino:</vt:lpstr>
      <vt:lpstr>PowerPoint Presentation</vt:lpstr>
      <vt:lpstr> DHT11 sensor</vt:lpstr>
      <vt:lpstr>Humidity Sensing:</vt:lpstr>
      <vt:lpstr>Temperature Sensing:</vt:lpstr>
      <vt:lpstr>Signal Processing and Communication:</vt:lpstr>
      <vt:lpstr>Timing and Data Format:</vt:lpstr>
      <vt:lpstr>Correctness of data received</vt:lpstr>
      <vt:lpstr>PowerPoint Presentation</vt:lpstr>
      <vt:lpstr>Digital Output:</vt:lpstr>
      <vt:lpstr>Logical Operators: </vt:lpstr>
      <vt:lpstr>Temperature Alert System</vt:lpstr>
      <vt:lpstr>Password-Protected Access</vt:lpstr>
      <vt:lpstr>PowerPoint Presentation</vt:lpstr>
      <vt:lpstr>PowerPoint Presentation</vt:lpstr>
      <vt:lpstr>Comparison Operators: </vt:lpstr>
      <vt:lpstr>Assignment Operators: </vt:lpstr>
      <vt:lpstr>Bitwise Operators: </vt:lpstr>
      <vt:lpstr>Loops</vt:lpstr>
      <vt:lpstr>for Loop</vt:lpstr>
      <vt:lpstr>while Loop</vt:lpstr>
      <vt:lpstr>Reading Analog Input</vt:lpstr>
      <vt:lpstr>Real World Analog Signals and Analog-to-Digital Conversion</vt:lpstr>
      <vt:lpstr>Real World Analog Signals</vt:lpstr>
      <vt:lpstr>Analog-to-Digital Conversion (ADC)</vt:lpstr>
      <vt:lpstr>Sampling </vt:lpstr>
      <vt:lpstr>Quantization </vt:lpstr>
      <vt:lpstr>Encoding </vt:lpstr>
      <vt:lpstr>ADC Architectures </vt:lpstr>
      <vt:lpstr>Factors Affecting ADC Performance </vt:lpstr>
      <vt:lpstr>Applications of ADC </vt:lpstr>
      <vt:lpstr>Challenges and Future Trends </vt:lpstr>
      <vt:lpstr>Conclusion </vt:lpstr>
      <vt:lpstr>FLASH Type ADC</vt:lpstr>
      <vt:lpstr>PowerPoint Presentation</vt:lpstr>
      <vt:lpstr>Working</vt:lpstr>
      <vt:lpstr>Non-Inverting Comparator</vt:lpstr>
      <vt:lpstr>Operation</vt:lpstr>
      <vt:lpstr>PowerPoint Presentation</vt:lpstr>
      <vt:lpstr>PowerPoint Presentation</vt:lpstr>
      <vt:lpstr>PowerPoint Presentation</vt:lpstr>
      <vt:lpstr>Digital to Analog Converters (DAC)</vt:lpstr>
      <vt:lpstr>3-bit R-2R Ladder DAC </vt:lpstr>
      <vt:lpstr>How to Analyze the R-2R Network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Category: Emerging Technologies</dc:title>
  <dc:creator>MAHIGRISHU</dc:creator>
  <cp:lastModifiedBy>MAHIGRISHU</cp:lastModifiedBy>
  <cp:revision>72</cp:revision>
  <dcterms:created xsi:type="dcterms:W3CDTF">2023-06-21T04:56:20Z</dcterms:created>
  <dcterms:modified xsi:type="dcterms:W3CDTF">2023-08-18T05:38:02Z</dcterms:modified>
</cp:coreProperties>
</file>